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34"/>
  </p:notesMasterIdLst>
  <p:sldIdLst>
    <p:sldId id="256" r:id="rId2"/>
    <p:sldId id="381" r:id="rId3"/>
    <p:sldId id="413" r:id="rId4"/>
    <p:sldId id="412" r:id="rId5"/>
    <p:sldId id="257" r:id="rId6"/>
    <p:sldId id="259" r:id="rId7"/>
    <p:sldId id="260" r:id="rId8"/>
    <p:sldId id="261" r:id="rId9"/>
    <p:sldId id="417" r:id="rId10"/>
    <p:sldId id="418" r:id="rId11"/>
    <p:sldId id="419" r:id="rId12"/>
    <p:sldId id="262" r:id="rId13"/>
    <p:sldId id="408" r:id="rId14"/>
    <p:sldId id="409" r:id="rId15"/>
    <p:sldId id="287" r:id="rId16"/>
    <p:sldId id="274" r:id="rId17"/>
    <p:sldId id="416" r:id="rId18"/>
    <p:sldId id="420" r:id="rId19"/>
    <p:sldId id="421" r:id="rId20"/>
    <p:sldId id="422" r:id="rId21"/>
    <p:sldId id="423" r:id="rId22"/>
    <p:sldId id="288" r:id="rId23"/>
    <p:sldId id="289" r:id="rId24"/>
    <p:sldId id="278" r:id="rId25"/>
    <p:sldId id="290" r:id="rId26"/>
    <p:sldId id="279" r:id="rId27"/>
    <p:sldId id="280" r:id="rId28"/>
    <p:sldId id="415" r:id="rId29"/>
    <p:sldId id="281" r:id="rId30"/>
    <p:sldId id="282" r:id="rId31"/>
    <p:sldId id="284" r:id="rId32"/>
    <p:sldId id="291" r:id="rId33"/>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627"/>
    <a:srgbClr val="5C6670"/>
    <a:srgbClr val="000000"/>
    <a:srgbClr val="FFC425"/>
    <a:srgbClr val="8C1D40"/>
    <a:srgbClr val="FFB310"/>
    <a:srgbClr val="FFFFFF"/>
    <a:srgbClr val="4F55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snapToObjects="1">
      <p:cViewPr varScale="1">
        <p:scale>
          <a:sx n="88" d="100"/>
          <a:sy n="88" d="100"/>
        </p:scale>
        <p:origin x="944" y="176"/>
      </p:cViewPr>
      <p:guideLst>
        <p:guide orient="horz" pos="2160"/>
        <p:guide pos="3840"/>
      </p:guideLst>
    </p:cSldViewPr>
  </p:slideViewPr>
  <p:notesTextViewPr>
    <p:cViewPr>
      <p:scale>
        <a:sx n="3" d="2"/>
        <a:sy n="3" d="2"/>
      </p:scale>
      <p:origin x="0" y="0"/>
    </p:cViewPr>
  </p:notesTextViewPr>
  <p:sorterViewPr>
    <p:cViewPr varScale="1">
      <p:scale>
        <a:sx n="100" d="100"/>
        <a:sy n="100" d="100"/>
      </p:scale>
      <p:origin x="0" y="-394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ea typeface="MS PGothic" panose="020B0600070205080204" pitchFamily="34" charset="-128"/>
              </a:defRPr>
            </a:lvl1pPr>
          </a:lstStyle>
          <a:p>
            <a:pPr>
              <a:defRPr/>
            </a:pPr>
            <a:fld id="{7F710229-4D45-4872-AFFD-54636330810B}" type="datetimeFigureOut">
              <a:rPr lang="en-US" altLang="en-US"/>
              <a:pPr>
                <a:defRPr/>
              </a:pPr>
              <a:t>8/22/19</a:t>
            </a:fld>
            <a:endParaRPr lang="en-US" alt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ea typeface="MS PGothic" panose="020B0600070205080204" pitchFamily="34" charset="-128"/>
              </a:defRPr>
            </a:lvl1pPr>
          </a:lstStyle>
          <a:p>
            <a:pPr>
              <a:defRPr/>
            </a:pPr>
            <a:fld id="{3748741B-5953-40C1-9924-CF136179C281}" type="slidenum">
              <a:rPr lang="en-US" altLang="en-US"/>
              <a:pPr>
                <a:defRPr/>
              </a:pPr>
              <a:t>‹#›</a:t>
            </a:fld>
            <a:endParaRPr lang="en-US" altLang="en-US"/>
          </a:p>
        </p:txBody>
      </p:sp>
    </p:spTree>
    <p:extLst>
      <p:ext uri="{BB962C8B-B14F-4D97-AF65-F5344CB8AC3E}">
        <p14:creationId xmlns:p14="http://schemas.microsoft.com/office/powerpoint/2010/main" val="161741402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F7B1D556-5396-4983-838B-3EF41D5F5D87}" type="slidenum">
              <a:rPr lang="en-US" altLang="en-US" smtClean="0"/>
              <a:pPr>
                <a:spcBef>
                  <a:spcPct val="0"/>
                </a:spcBef>
              </a:pPr>
              <a:t>1</a:t>
            </a:fld>
            <a:endParaRPr lang="en-US" altLang="en-US"/>
          </a:p>
        </p:txBody>
      </p:sp>
    </p:spTree>
    <p:extLst>
      <p:ext uri="{BB962C8B-B14F-4D97-AF65-F5344CB8AC3E}">
        <p14:creationId xmlns:p14="http://schemas.microsoft.com/office/powerpoint/2010/main" val="6837867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376197-8AE9-9C49-ADCE-1E597CF2F52B}" type="slidenum">
              <a:rPr lang="en-US" smtClean="0"/>
              <a:t>15</a:t>
            </a:fld>
            <a:endParaRPr lang="en-US"/>
          </a:p>
        </p:txBody>
      </p:sp>
    </p:spTree>
    <p:extLst>
      <p:ext uri="{BB962C8B-B14F-4D97-AF65-F5344CB8AC3E}">
        <p14:creationId xmlns:p14="http://schemas.microsoft.com/office/powerpoint/2010/main" val="20725033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376197-8AE9-9C49-ADCE-1E597CF2F52B}" type="slidenum">
              <a:rPr lang="en-US" smtClean="0"/>
              <a:t>16</a:t>
            </a:fld>
            <a:endParaRPr lang="en-US"/>
          </a:p>
        </p:txBody>
      </p:sp>
    </p:spTree>
    <p:extLst>
      <p:ext uri="{BB962C8B-B14F-4D97-AF65-F5344CB8AC3E}">
        <p14:creationId xmlns:p14="http://schemas.microsoft.com/office/powerpoint/2010/main" val="2345661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376197-8AE9-9C49-ADCE-1E597CF2F52B}" type="slidenum">
              <a:rPr lang="en-US" smtClean="0"/>
              <a:t>22</a:t>
            </a:fld>
            <a:endParaRPr lang="en-US"/>
          </a:p>
        </p:txBody>
      </p:sp>
    </p:spTree>
    <p:extLst>
      <p:ext uri="{BB962C8B-B14F-4D97-AF65-F5344CB8AC3E}">
        <p14:creationId xmlns:p14="http://schemas.microsoft.com/office/powerpoint/2010/main" val="7787424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376197-8AE9-9C49-ADCE-1E597CF2F52B}" type="slidenum">
              <a:rPr lang="en-US" smtClean="0"/>
              <a:t>23</a:t>
            </a:fld>
            <a:endParaRPr lang="en-US"/>
          </a:p>
        </p:txBody>
      </p:sp>
    </p:spTree>
    <p:extLst>
      <p:ext uri="{BB962C8B-B14F-4D97-AF65-F5344CB8AC3E}">
        <p14:creationId xmlns:p14="http://schemas.microsoft.com/office/powerpoint/2010/main" val="12252999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376197-8AE9-9C49-ADCE-1E597CF2F52B}" type="slidenum">
              <a:rPr lang="en-US" smtClean="0"/>
              <a:t>24</a:t>
            </a:fld>
            <a:endParaRPr lang="en-US"/>
          </a:p>
        </p:txBody>
      </p:sp>
    </p:spTree>
    <p:extLst>
      <p:ext uri="{BB962C8B-B14F-4D97-AF65-F5344CB8AC3E}">
        <p14:creationId xmlns:p14="http://schemas.microsoft.com/office/powerpoint/2010/main" val="37579007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376197-8AE9-9C49-ADCE-1E597CF2F52B}" type="slidenum">
              <a:rPr lang="en-US" smtClean="0"/>
              <a:t>25</a:t>
            </a:fld>
            <a:endParaRPr lang="en-US"/>
          </a:p>
        </p:txBody>
      </p:sp>
    </p:spTree>
    <p:extLst>
      <p:ext uri="{BB962C8B-B14F-4D97-AF65-F5344CB8AC3E}">
        <p14:creationId xmlns:p14="http://schemas.microsoft.com/office/powerpoint/2010/main" val="15474251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376197-8AE9-9C49-ADCE-1E597CF2F52B}" type="slidenum">
              <a:rPr lang="en-US" smtClean="0"/>
              <a:t>26</a:t>
            </a:fld>
            <a:endParaRPr lang="en-US"/>
          </a:p>
        </p:txBody>
      </p:sp>
    </p:spTree>
    <p:extLst>
      <p:ext uri="{BB962C8B-B14F-4D97-AF65-F5344CB8AC3E}">
        <p14:creationId xmlns:p14="http://schemas.microsoft.com/office/powerpoint/2010/main" val="31485701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376197-8AE9-9C49-ADCE-1E597CF2F52B}" type="slidenum">
              <a:rPr lang="en-US" smtClean="0"/>
              <a:t>27</a:t>
            </a:fld>
            <a:endParaRPr lang="en-US"/>
          </a:p>
        </p:txBody>
      </p:sp>
    </p:spTree>
    <p:extLst>
      <p:ext uri="{BB962C8B-B14F-4D97-AF65-F5344CB8AC3E}">
        <p14:creationId xmlns:p14="http://schemas.microsoft.com/office/powerpoint/2010/main" val="26436691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376197-8AE9-9C49-ADCE-1E597CF2F52B}" type="slidenum">
              <a:rPr lang="en-US" smtClean="0"/>
              <a:t>28</a:t>
            </a:fld>
            <a:endParaRPr lang="en-US"/>
          </a:p>
        </p:txBody>
      </p:sp>
    </p:spTree>
    <p:extLst>
      <p:ext uri="{BB962C8B-B14F-4D97-AF65-F5344CB8AC3E}">
        <p14:creationId xmlns:p14="http://schemas.microsoft.com/office/powerpoint/2010/main" val="16663928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376197-8AE9-9C49-ADCE-1E597CF2F52B}" type="slidenum">
              <a:rPr lang="en-US" smtClean="0"/>
              <a:t>29</a:t>
            </a:fld>
            <a:endParaRPr lang="en-US"/>
          </a:p>
        </p:txBody>
      </p:sp>
    </p:spTree>
    <p:extLst>
      <p:ext uri="{BB962C8B-B14F-4D97-AF65-F5344CB8AC3E}">
        <p14:creationId xmlns:p14="http://schemas.microsoft.com/office/powerpoint/2010/main" val="2752632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03A7EA57-A7F2-4FD9-AB91-00A99A58FD30}" type="slidenum">
              <a:rPr lang="en-US" altLang="en-US" smtClean="0"/>
              <a:pPr>
                <a:spcBef>
                  <a:spcPct val="0"/>
                </a:spcBef>
              </a:pPr>
              <a:t>2</a:t>
            </a:fld>
            <a:endParaRPr lang="en-US" altLang="en-US"/>
          </a:p>
        </p:txBody>
      </p:sp>
    </p:spTree>
    <p:extLst>
      <p:ext uri="{BB962C8B-B14F-4D97-AF65-F5344CB8AC3E}">
        <p14:creationId xmlns:p14="http://schemas.microsoft.com/office/powerpoint/2010/main" val="3400004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376197-8AE9-9C49-ADCE-1E597CF2F52B}" type="slidenum">
              <a:rPr lang="en-US" smtClean="0"/>
              <a:t>30</a:t>
            </a:fld>
            <a:endParaRPr lang="en-US"/>
          </a:p>
        </p:txBody>
      </p:sp>
    </p:spTree>
    <p:extLst>
      <p:ext uri="{BB962C8B-B14F-4D97-AF65-F5344CB8AC3E}">
        <p14:creationId xmlns:p14="http://schemas.microsoft.com/office/powerpoint/2010/main" val="21110445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376197-8AE9-9C49-ADCE-1E597CF2F52B}" type="slidenum">
              <a:rPr lang="en-US" smtClean="0"/>
              <a:t>31</a:t>
            </a:fld>
            <a:endParaRPr lang="en-US"/>
          </a:p>
        </p:txBody>
      </p:sp>
    </p:spTree>
    <p:extLst>
      <p:ext uri="{BB962C8B-B14F-4D97-AF65-F5344CB8AC3E}">
        <p14:creationId xmlns:p14="http://schemas.microsoft.com/office/powerpoint/2010/main" val="26770465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376197-8AE9-9C49-ADCE-1E597CF2F52B}" type="slidenum">
              <a:rPr lang="en-US" smtClean="0"/>
              <a:t>32</a:t>
            </a:fld>
            <a:endParaRPr lang="en-US"/>
          </a:p>
        </p:txBody>
      </p:sp>
    </p:spTree>
    <p:extLst>
      <p:ext uri="{BB962C8B-B14F-4D97-AF65-F5344CB8AC3E}">
        <p14:creationId xmlns:p14="http://schemas.microsoft.com/office/powerpoint/2010/main" val="1832034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C105EB5-3400-3C4E-A075-C22409EE60EA}" type="slidenum">
              <a:rPr lang="en-US" smtClean="0"/>
              <a:t>5</a:t>
            </a:fld>
            <a:endParaRPr lang="en-US"/>
          </a:p>
        </p:txBody>
      </p:sp>
    </p:spTree>
    <p:extLst>
      <p:ext uri="{BB962C8B-B14F-4D97-AF65-F5344CB8AC3E}">
        <p14:creationId xmlns:p14="http://schemas.microsoft.com/office/powerpoint/2010/main" val="1897841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C105EB5-3400-3C4E-A075-C22409EE60EA}" type="slidenum">
              <a:rPr lang="en-US" smtClean="0"/>
              <a:t>6</a:t>
            </a:fld>
            <a:endParaRPr lang="en-US"/>
          </a:p>
        </p:txBody>
      </p:sp>
    </p:spTree>
    <p:extLst>
      <p:ext uri="{BB962C8B-B14F-4D97-AF65-F5344CB8AC3E}">
        <p14:creationId xmlns:p14="http://schemas.microsoft.com/office/powerpoint/2010/main" val="3848849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C105EB5-3400-3C4E-A075-C22409EE60EA}" type="slidenum">
              <a:rPr lang="en-US" smtClean="0"/>
              <a:t>7</a:t>
            </a:fld>
            <a:endParaRPr lang="en-US"/>
          </a:p>
        </p:txBody>
      </p:sp>
    </p:spTree>
    <p:extLst>
      <p:ext uri="{BB962C8B-B14F-4D97-AF65-F5344CB8AC3E}">
        <p14:creationId xmlns:p14="http://schemas.microsoft.com/office/powerpoint/2010/main" val="2948584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C105EB5-3400-3C4E-A075-C22409EE60EA}" type="slidenum">
              <a:rPr lang="en-US" smtClean="0"/>
              <a:t>8</a:t>
            </a:fld>
            <a:endParaRPr lang="en-US"/>
          </a:p>
        </p:txBody>
      </p:sp>
    </p:spTree>
    <p:extLst>
      <p:ext uri="{BB962C8B-B14F-4D97-AF65-F5344CB8AC3E}">
        <p14:creationId xmlns:p14="http://schemas.microsoft.com/office/powerpoint/2010/main" val="26776005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C105EB5-3400-3C4E-A075-C22409EE60EA}" type="slidenum">
              <a:rPr lang="en-US" smtClean="0"/>
              <a:t>12</a:t>
            </a:fld>
            <a:endParaRPr lang="en-US"/>
          </a:p>
        </p:txBody>
      </p:sp>
    </p:spTree>
    <p:extLst>
      <p:ext uri="{BB962C8B-B14F-4D97-AF65-F5344CB8AC3E}">
        <p14:creationId xmlns:p14="http://schemas.microsoft.com/office/powerpoint/2010/main" val="15378727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C105EB5-3400-3C4E-A075-C22409EE60EA}" type="slidenum">
              <a:rPr lang="en-US" smtClean="0"/>
              <a:t>13</a:t>
            </a:fld>
            <a:endParaRPr lang="en-US"/>
          </a:p>
        </p:txBody>
      </p:sp>
    </p:spTree>
    <p:extLst>
      <p:ext uri="{BB962C8B-B14F-4D97-AF65-F5344CB8AC3E}">
        <p14:creationId xmlns:p14="http://schemas.microsoft.com/office/powerpoint/2010/main" val="3247519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C105EB5-3400-3C4E-A075-C22409EE60EA}" type="slidenum">
              <a:rPr lang="en-US" smtClean="0"/>
              <a:t>14</a:t>
            </a:fld>
            <a:endParaRPr lang="en-US"/>
          </a:p>
        </p:txBody>
      </p:sp>
    </p:spTree>
    <p:extLst>
      <p:ext uri="{BB962C8B-B14F-4D97-AF65-F5344CB8AC3E}">
        <p14:creationId xmlns:p14="http://schemas.microsoft.com/office/powerpoint/2010/main" val="440929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DB62F759-3580-4F07-973A-D24A7CA72404}" type="datetimeFigureOut">
              <a:rPr lang="en-US" altLang="en-US"/>
              <a:pPr>
                <a:defRPr/>
              </a:pPr>
              <a:t>8/22/19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F13769A-18BD-4F93-9B8B-0BD846C62251}" type="slidenum">
              <a:rPr lang="en-US" altLang="en-US"/>
              <a:pPr>
                <a:defRPr/>
              </a:pPr>
              <a:t>‹#›</a:t>
            </a:fld>
            <a:endParaRPr lang="en-US" altLang="en-US"/>
          </a:p>
        </p:txBody>
      </p:sp>
    </p:spTree>
    <p:extLst>
      <p:ext uri="{BB962C8B-B14F-4D97-AF65-F5344CB8AC3E}">
        <p14:creationId xmlns:p14="http://schemas.microsoft.com/office/powerpoint/2010/main" val="706390000"/>
      </p:ext>
    </p:extLst>
  </p:cSld>
  <p:clrMapOvr>
    <a:masterClrMapping/>
  </p:clrMapOvr>
  <p:transition>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9AB95A8-705B-4DC9-997E-C17E78792008}" type="datetimeFigureOut">
              <a:rPr lang="en-US" altLang="en-US"/>
              <a:pPr>
                <a:defRPr/>
              </a:pPr>
              <a:t>8/22/19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9C942C7-E683-4850-8383-3B1B894F8354}" type="slidenum">
              <a:rPr lang="en-US" altLang="en-US"/>
              <a:pPr>
                <a:defRPr/>
              </a:pPr>
              <a:t>‹#›</a:t>
            </a:fld>
            <a:endParaRPr lang="en-US" altLang="en-US"/>
          </a:p>
        </p:txBody>
      </p:sp>
    </p:spTree>
    <p:extLst>
      <p:ext uri="{BB962C8B-B14F-4D97-AF65-F5344CB8AC3E}">
        <p14:creationId xmlns:p14="http://schemas.microsoft.com/office/powerpoint/2010/main" val="592059016"/>
      </p:ext>
    </p:extLst>
  </p:cSld>
  <p:clrMapOvr>
    <a:masterClrMapping/>
  </p:clrMapOvr>
  <p:transition>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512B28E-25E3-4D9D-BE11-0A3A475BFC13}" type="datetimeFigureOut">
              <a:rPr lang="en-US" altLang="en-US"/>
              <a:pPr>
                <a:defRPr/>
              </a:pPr>
              <a:t>8/22/19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F68993E-D48C-4FAC-9979-A3C1758D01B1}" type="slidenum">
              <a:rPr lang="en-US" altLang="en-US"/>
              <a:pPr>
                <a:defRPr/>
              </a:pPr>
              <a:t>‹#›</a:t>
            </a:fld>
            <a:endParaRPr lang="en-US" altLang="en-US"/>
          </a:p>
        </p:txBody>
      </p:sp>
    </p:spTree>
    <p:extLst>
      <p:ext uri="{BB962C8B-B14F-4D97-AF65-F5344CB8AC3E}">
        <p14:creationId xmlns:p14="http://schemas.microsoft.com/office/powerpoint/2010/main" val="3594290249"/>
      </p:ext>
    </p:extLst>
  </p:cSld>
  <p:clrMapOvr>
    <a:masterClrMapping/>
  </p:clrMapOvr>
  <p:transition>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6F50362-0D2D-4C20-BE9B-253092BE41BD}" type="datetimeFigureOut">
              <a:rPr lang="en-US" altLang="en-US"/>
              <a:pPr>
                <a:defRPr/>
              </a:pPr>
              <a:t>8/22/19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4DAE75-F874-4353-BAC0-E4D7679B94C6}" type="slidenum">
              <a:rPr lang="en-US" altLang="en-US"/>
              <a:pPr>
                <a:defRPr/>
              </a:pPr>
              <a:t>‹#›</a:t>
            </a:fld>
            <a:endParaRPr lang="en-US" altLang="en-US"/>
          </a:p>
        </p:txBody>
      </p:sp>
    </p:spTree>
    <p:extLst>
      <p:ext uri="{BB962C8B-B14F-4D97-AF65-F5344CB8AC3E}">
        <p14:creationId xmlns:p14="http://schemas.microsoft.com/office/powerpoint/2010/main" val="3199318027"/>
      </p:ext>
    </p:extLst>
  </p:cSld>
  <p:clrMapOvr>
    <a:masterClrMapping/>
  </p:clrMapOvr>
  <p:transition>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EBE115AB-1B58-4A37-87E1-0996203DA4EE}" type="datetimeFigureOut">
              <a:rPr lang="en-US" altLang="en-US"/>
              <a:pPr>
                <a:defRPr/>
              </a:pPr>
              <a:t>8/22/19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6E02782-F0F8-407A-8BD9-3A96D9E2BE19}" type="slidenum">
              <a:rPr lang="en-US" altLang="en-US"/>
              <a:pPr>
                <a:defRPr/>
              </a:pPr>
              <a:t>‹#›</a:t>
            </a:fld>
            <a:endParaRPr lang="en-US" altLang="en-US"/>
          </a:p>
        </p:txBody>
      </p:sp>
    </p:spTree>
    <p:extLst>
      <p:ext uri="{BB962C8B-B14F-4D97-AF65-F5344CB8AC3E}">
        <p14:creationId xmlns:p14="http://schemas.microsoft.com/office/powerpoint/2010/main" val="1740079802"/>
      </p:ext>
    </p:extLst>
  </p:cSld>
  <p:clrMapOvr>
    <a:masterClrMapping/>
  </p:clrMapOvr>
  <p:transition>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3889E1DB-C9A4-4B9B-9D7D-DF6593DB21E6}" type="datetimeFigureOut">
              <a:rPr lang="en-US" altLang="en-US"/>
              <a:pPr>
                <a:defRPr/>
              </a:pPr>
              <a:t>8/22/19</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D4C846D-7CAC-4E0E-AE62-ABFD4FEC2026}" type="slidenum">
              <a:rPr lang="en-US" altLang="en-US"/>
              <a:pPr>
                <a:defRPr/>
              </a:pPr>
              <a:t>‹#›</a:t>
            </a:fld>
            <a:endParaRPr lang="en-US" altLang="en-US"/>
          </a:p>
        </p:txBody>
      </p:sp>
    </p:spTree>
    <p:extLst>
      <p:ext uri="{BB962C8B-B14F-4D97-AF65-F5344CB8AC3E}">
        <p14:creationId xmlns:p14="http://schemas.microsoft.com/office/powerpoint/2010/main" val="4140171802"/>
      </p:ext>
    </p:extLst>
  </p:cSld>
  <p:clrMapOvr>
    <a:masterClrMapping/>
  </p:clrMapOvr>
  <p:transition>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1F855C10-9E41-4D12-9CF7-FC52B366257D}" type="datetimeFigureOut">
              <a:rPr lang="en-US" altLang="en-US"/>
              <a:pPr>
                <a:defRPr/>
              </a:pPr>
              <a:t>8/22/19</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78A2A40-9AB9-4F3C-A0F7-B58FEFFA65C7}" type="slidenum">
              <a:rPr lang="en-US" altLang="en-US"/>
              <a:pPr>
                <a:defRPr/>
              </a:pPr>
              <a:t>‹#›</a:t>
            </a:fld>
            <a:endParaRPr lang="en-US" altLang="en-US"/>
          </a:p>
        </p:txBody>
      </p:sp>
    </p:spTree>
    <p:extLst>
      <p:ext uri="{BB962C8B-B14F-4D97-AF65-F5344CB8AC3E}">
        <p14:creationId xmlns:p14="http://schemas.microsoft.com/office/powerpoint/2010/main" val="3667823955"/>
      </p:ext>
    </p:extLst>
  </p:cSld>
  <p:clrMapOvr>
    <a:masterClrMapping/>
  </p:clrMapOvr>
  <p:transition>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22220A31-ED3E-46E3-A63E-DB0F74F173FB}" type="datetimeFigureOut">
              <a:rPr lang="en-US" altLang="en-US"/>
              <a:pPr>
                <a:defRPr/>
              </a:pPr>
              <a:t>8/22/19</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D0D1473-B1FF-4742-8FCF-D1FA7DAEC5AB}" type="slidenum">
              <a:rPr lang="en-US" altLang="en-US"/>
              <a:pPr>
                <a:defRPr/>
              </a:pPr>
              <a:t>‹#›</a:t>
            </a:fld>
            <a:endParaRPr lang="en-US" altLang="en-US"/>
          </a:p>
        </p:txBody>
      </p:sp>
    </p:spTree>
    <p:extLst>
      <p:ext uri="{BB962C8B-B14F-4D97-AF65-F5344CB8AC3E}">
        <p14:creationId xmlns:p14="http://schemas.microsoft.com/office/powerpoint/2010/main" val="1946551258"/>
      </p:ext>
    </p:extLst>
  </p:cSld>
  <p:clrMapOvr>
    <a:masterClrMapping/>
  </p:clrMapOvr>
  <p:transition>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6333DDA-321B-4251-ABBC-784A692E6550}" type="datetimeFigureOut">
              <a:rPr lang="en-US" altLang="en-US"/>
              <a:pPr>
                <a:defRPr/>
              </a:pPr>
              <a:t>8/22/19</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54648A4-1456-4956-B1A6-C3B7D582CE4E}" type="slidenum">
              <a:rPr lang="en-US" altLang="en-US"/>
              <a:pPr>
                <a:defRPr/>
              </a:pPr>
              <a:t>‹#›</a:t>
            </a:fld>
            <a:endParaRPr lang="en-US" altLang="en-US"/>
          </a:p>
        </p:txBody>
      </p:sp>
    </p:spTree>
    <p:extLst>
      <p:ext uri="{BB962C8B-B14F-4D97-AF65-F5344CB8AC3E}">
        <p14:creationId xmlns:p14="http://schemas.microsoft.com/office/powerpoint/2010/main" val="1170628622"/>
      </p:ext>
    </p:extLst>
  </p:cSld>
  <p:clrMapOvr>
    <a:masterClrMapping/>
  </p:clrMapOvr>
  <p:transition>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DFEB04C-A831-40B7-A97E-768446AE4AB0}" type="datetimeFigureOut">
              <a:rPr lang="en-US" altLang="en-US"/>
              <a:pPr>
                <a:defRPr/>
              </a:pPr>
              <a:t>8/22/19</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440037C-E2A2-4CAF-9FE2-8D19BC5372BA}" type="slidenum">
              <a:rPr lang="en-US" altLang="en-US"/>
              <a:pPr>
                <a:defRPr/>
              </a:pPr>
              <a:t>‹#›</a:t>
            </a:fld>
            <a:endParaRPr lang="en-US" altLang="en-US"/>
          </a:p>
        </p:txBody>
      </p:sp>
    </p:spTree>
    <p:extLst>
      <p:ext uri="{BB962C8B-B14F-4D97-AF65-F5344CB8AC3E}">
        <p14:creationId xmlns:p14="http://schemas.microsoft.com/office/powerpoint/2010/main" val="2476120397"/>
      </p:ext>
    </p:extLst>
  </p:cSld>
  <p:clrMapOvr>
    <a:masterClrMapping/>
  </p:clrMapOvr>
  <p:transition>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B67EBE9-303D-40CA-80BF-DF10BB80D4C6}" type="datetimeFigureOut">
              <a:rPr lang="en-US" altLang="en-US"/>
              <a:pPr>
                <a:defRPr/>
              </a:pPr>
              <a:t>8/22/19</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6161A05-65FF-42B0-8B0E-9EBAC70CD822}" type="slidenum">
              <a:rPr lang="en-US" altLang="en-US"/>
              <a:pPr>
                <a:defRPr/>
              </a:pPr>
              <a:t>‹#›</a:t>
            </a:fld>
            <a:endParaRPr lang="en-US" altLang="en-US"/>
          </a:p>
        </p:txBody>
      </p:sp>
    </p:spTree>
    <p:extLst>
      <p:ext uri="{BB962C8B-B14F-4D97-AF65-F5344CB8AC3E}">
        <p14:creationId xmlns:p14="http://schemas.microsoft.com/office/powerpoint/2010/main" val="4277068"/>
      </p:ext>
    </p:extLst>
  </p:cSld>
  <p:clrMapOvr>
    <a:masterClrMapping/>
  </p:clrMapOvr>
  <p:transition>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000" smtClean="0">
                <a:solidFill>
                  <a:srgbClr val="898989"/>
                </a:solidFill>
                <a:latin typeface="Arial" panose="020B0604020202020204" pitchFamily="34" charset="0"/>
                <a:ea typeface="MS PGothic" panose="020B0600070205080204" pitchFamily="34" charset="-128"/>
                <a:cs typeface="Arial" panose="020B0604020202020204" pitchFamily="34" charset="0"/>
              </a:defRPr>
            </a:lvl1pPr>
          </a:lstStyle>
          <a:p>
            <a:pPr>
              <a:defRPr/>
            </a:pPr>
            <a:fld id="{8C906A35-E3F3-4858-9D3E-F80C6DFF1710}" type="datetimeFigureOut">
              <a:rPr lang="en-US" altLang="en-US"/>
              <a:pPr>
                <a:defRPr/>
              </a:pPr>
              <a:t>8/22/19</a:t>
            </a:fld>
            <a:endParaRPr lang="en-US" altLang="en-US"/>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000">
                <a:solidFill>
                  <a:schemeClr val="tx1">
                    <a:tint val="75000"/>
                  </a:schemeClr>
                </a:solidFill>
                <a:latin typeface="Arial" panose="020B0604020202020204" pitchFamily="34" charset="0"/>
                <a:ea typeface="+mn-ea"/>
                <a:cs typeface="Arial" panose="020B0604020202020204" pitchFamily="34" charset="0"/>
              </a:defRPr>
            </a:lvl1pPr>
          </a:lstStyle>
          <a:p>
            <a:pPr>
              <a:defRPr/>
            </a:pPr>
            <a:endParaRPr lang="en-US"/>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smtClean="0">
                <a:solidFill>
                  <a:srgbClr val="898989"/>
                </a:solidFill>
                <a:latin typeface="Arial" panose="020B0604020202020204" pitchFamily="34" charset="0"/>
                <a:ea typeface="MS PGothic" panose="020B0600070205080204" pitchFamily="34" charset="-128"/>
                <a:cs typeface="Arial" panose="020B0604020202020204" pitchFamily="34" charset="0"/>
              </a:defRPr>
            </a:lvl1pPr>
          </a:lstStyle>
          <a:p>
            <a:pPr>
              <a:defRPr/>
            </a:pPr>
            <a:fld id="{404B723B-1B94-438F-94A4-E05BB047658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push/>
  </p:transition>
  <p:txStyles>
    <p:titleStyle>
      <a:lvl1pPr algn="ctr" defTabSz="457200" rtl="0" eaLnBrk="1" fontAlgn="base" hangingPunct="1">
        <a:spcBef>
          <a:spcPct val="0"/>
        </a:spcBef>
        <a:spcAft>
          <a:spcPct val="0"/>
        </a:spcAft>
        <a:defRPr sz="4400" kern="1200">
          <a:solidFill>
            <a:schemeClr val="tx1"/>
          </a:solidFill>
          <a:latin typeface="Arial Black" panose="020B0A04020102020204" pitchFamily="34" charset="0"/>
          <a:ea typeface="ＭＳ Ｐゴシック" panose="020B0600070205080204" pitchFamily="34" charset="-128"/>
          <a:cs typeface="+mj-cs"/>
        </a:defRPr>
      </a:lvl1pPr>
      <a:lvl2pPr algn="ctr" defTabSz="457200" rtl="0" eaLnBrk="1" fontAlgn="base" hangingPunct="1">
        <a:spcBef>
          <a:spcPct val="0"/>
        </a:spcBef>
        <a:spcAft>
          <a:spcPct val="0"/>
        </a:spcAft>
        <a:defRPr sz="4400">
          <a:solidFill>
            <a:schemeClr val="tx1"/>
          </a:solidFill>
          <a:latin typeface="Arial Black" panose="020B0A04020102020204" pitchFamily="34" charset="0"/>
          <a:ea typeface="ＭＳ Ｐゴシック" panose="020B0600070205080204" pitchFamily="34" charset="-128"/>
        </a:defRPr>
      </a:lvl2pPr>
      <a:lvl3pPr algn="ctr" defTabSz="457200" rtl="0" eaLnBrk="1" fontAlgn="base" hangingPunct="1">
        <a:spcBef>
          <a:spcPct val="0"/>
        </a:spcBef>
        <a:spcAft>
          <a:spcPct val="0"/>
        </a:spcAft>
        <a:defRPr sz="4400">
          <a:solidFill>
            <a:schemeClr val="tx1"/>
          </a:solidFill>
          <a:latin typeface="Arial Black" panose="020B0A04020102020204" pitchFamily="34" charset="0"/>
          <a:ea typeface="ＭＳ Ｐゴシック" panose="020B0600070205080204" pitchFamily="34" charset="-128"/>
        </a:defRPr>
      </a:lvl3pPr>
      <a:lvl4pPr algn="ctr" defTabSz="457200" rtl="0" eaLnBrk="1" fontAlgn="base" hangingPunct="1">
        <a:spcBef>
          <a:spcPct val="0"/>
        </a:spcBef>
        <a:spcAft>
          <a:spcPct val="0"/>
        </a:spcAft>
        <a:defRPr sz="4400">
          <a:solidFill>
            <a:schemeClr val="tx1"/>
          </a:solidFill>
          <a:latin typeface="Arial Black" panose="020B0A04020102020204" pitchFamily="34" charset="0"/>
          <a:ea typeface="ＭＳ Ｐゴシック" panose="020B0600070205080204" pitchFamily="34" charset="-128"/>
        </a:defRPr>
      </a:lvl4pPr>
      <a:lvl5pPr algn="ctr" defTabSz="457200" rtl="0" eaLnBrk="1" fontAlgn="base" hangingPunct="1">
        <a:spcBef>
          <a:spcPct val="0"/>
        </a:spcBef>
        <a:spcAft>
          <a:spcPct val="0"/>
        </a:spcAft>
        <a:defRPr sz="4400">
          <a:solidFill>
            <a:schemeClr val="tx1"/>
          </a:solidFill>
          <a:latin typeface="Arial Black" panose="020B0A04020102020204" pitchFamily="34" charset="0"/>
          <a:ea typeface="ＭＳ Ｐゴシック" panose="020B0600070205080204" pitchFamily="34" charset="-128"/>
        </a:defRPr>
      </a:lvl5pPr>
      <a:lvl6pPr marL="457200"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ChangeArrowheads="1"/>
          </p:cNvSpPr>
          <p:nvPr/>
        </p:nvSpPr>
        <p:spPr bwMode="auto">
          <a:xfrm>
            <a:off x="493713" y="2017713"/>
            <a:ext cx="8305800" cy="92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lnSpc>
                <a:spcPts val="6500"/>
              </a:lnSpc>
              <a:spcBef>
                <a:spcPct val="0"/>
              </a:spcBef>
              <a:buFont typeface="Arial" panose="020B0604020202020204" pitchFamily="34" charset="0"/>
              <a:buNone/>
            </a:pPr>
            <a:r>
              <a:rPr lang="en-US" altLang="en-US" sz="6500" b="1" dirty="0"/>
              <a:t>Federal Indian Law I</a:t>
            </a:r>
          </a:p>
        </p:txBody>
      </p:sp>
      <p:sp>
        <p:nvSpPr>
          <p:cNvPr id="3075" name="TextBox 11"/>
          <p:cNvSpPr txBox="1">
            <a:spLocks noChangeArrowheads="1"/>
          </p:cNvSpPr>
          <p:nvPr/>
        </p:nvSpPr>
        <p:spPr bwMode="auto">
          <a:xfrm>
            <a:off x="611188" y="1608138"/>
            <a:ext cx="4027487" cy="369887"/>
          </a:xfrm>
          <a:prstGeom prst="rect">
            <a:avLst/>
          </a:prstGeom>
          <a:solidFill>
            <a:srgbClr val="FFC627"/>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buFontTx/>
              <a:buNone/>
            </a:pPr>
            <a:r>
              <a:rPr lang="en-US" altLang="en-US" sz="1800" b="1" dirty="0"/>
              <a:t>Stacy Leeds</a:t>
            </a:r>
          </a:p>
        </p:txBody>
      </p:sp>
      <p:sp>
        <p:nvSpPr>
          <p:cNvPr id="3076" name="Subtitle 2"/>
          <p:cNvSpPr>
            <a:spLocks noGrp="1"/>
          </p:cNvSpPr>
          <p:nvPr>
            <p:ph type="subTitle" idx="1"/>
          </p:nvPr>
        </p:nvSpPr>
        <p:spPr>
          <a:xfrm>
            <a:off x="493713" y="3757613"/>
            <a:ext cx="8123237" cy="838200"/>
          </a:xfrm>
        </p:spPr>
        <p:txBody>
          <a:bodyPr/>
          <a:lstStyle/>
          <a:p>
            <a:pPr algn="l"/>
            <a:r>
              <a:rPr lang="en-US" altLang="en-US" sz="2500" dirty="0">
                <a:solidFill>
                  <a:schemeClr val="tx1"/>
                </a:solidFill>
              </a:rPr>
              <a:t>Week 1, Class 1</a:t>
            </a:r>
          </a:p>
          <a:p>
            <a:pPr algn="l"/>
            <a:r>
              <a:rPr lang="en-US" altLang="en-US" sz="2500" dirty="0">
                <a:solidFill>
                  <a:schemeClr val="tx1"/>
                </a:solidFill>
              </a:rPr>
              <a:t>Introduction and Property Law Origins</a:t>
            </a:r>
          </a:p>
          <a:p>
            <a:pPr algn="l"/>
            <a:endParaRPr lang="en-US" altLang="en-US" sz="2500" dirty="0">
              <a:solidFill>
                <a:schemeClr val="tx1"/>
              </a:solidFill>
            </a:endParaRPr>
          </a:p>
          <a:p>
            <a:pPr algn="l"/>
            <a:endParaRPr lang="en-US" altLang="en-US" sz="2500" dirty="0">
              <a:solidFill>
                <a:schemeClr val="tx1"/>
              </a:solidFill>
            </a:endParaRPr>
          </a:p>
        </p:txBody>
      </p:sp>
      <p:pic>
        <p:nvPicPr>
          <p:cNvPr id="3077"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6563" y="5557838"/>
            <a:ext cx="2909887" cy="80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7C774-8481-F042-9860-F1C6DC88DB82}"/>
              </a:ext>
            </a:extLst>
          </p:cNvPr>
          <p:cNvSpPr>
            <a:spLocks noGrp="1"/>
          </p:cNvSpPr>
          <p:nvPr>
            <p:ph type="title"/>
          </p:nvPr>
        </p:nvSpPr>
        <p:spPr/>
        <p:txBody>
          <a:bodyPr/>
          <a:lstStyle/>
          <a:p>
            <a:r>
              <a:rPr lang="en-US" dirty="0"/>
              <a:t>Proclamation</a:t>
            </a:r>
          </a:p>
        </p:txBody>
      </p:sp>
      <p:sp>
        <p:nvSpPr>
          <p:cNvPr id="3" name="Content Placeholder 2">
            <a:extLst>
              <a:ext uri="{FF2B5EF4-FFF2-40B4-BE49-F238E27FC236}">
                <a16:creationId xmlns:a16="http://schemas.microsoft.com/office/drawing/2014/main" id="{8D489355-D14C-EB4E-B026-00879EF1F9CA}"/>
              </a:ext>
            </a:extLst>
          </p:cNvPr>
          <p:cNvSpPr>
            <a:spLocks noGrp="1"/>
          </p:cNvSpPr>
          <p:nvPr>
            <p:ph idx="1"/>
          </p:nvPr>
        </p:nvSpPr>
        <p:spPr/>
        <p:txBody>
          <a:bodyPr/>
          <a:lstStyle/>
          <a:p>
            <a:r>
              <a:rPr lang="en-US" sz="2800" dirty="0"/>
              <a:t>And We do hereby strictly forbid, on Pain of our Displeasure, all our loving Subjects from making any Purchases or Settlements whatever, or taking Possession of any of the Lands above reserved without our especial leave and </a:t>
            </a:r>
            <a:r>
              <a:rPr lang="en-US" sz="2800" dirty="0" err="1"/>
              <a:t>Licence</a:t>
            </a:r>
            <a:r>
              <a:rPr lang="en-US" sz="2800" dirty="0"/>
              <a:t> for that Purpose first obtained.</a:t>
            </a:r>
          </a:p>
          <a:p>
            <a:pPr marL="0" indent="0">
              <a:buNone/>
            </a:pPr>
            <a:endParaRPr lang="en-US" dirty="0"/>
          </a:p>
        </p:txBody>
      </p:sp>
      <p:pic>
        <p:nvPicPr>
          <p:cNvPr id="4" name="Picture 1">
            <a:extLst>
              <a:ext uri="{FF2B5EF4-FFF2-40B4-BE49-F238E27FC236}">
                <a16:creationId xmlns:a16="http://schemas.microsoft.com/office/drawing/2014/main" id="{8B82E142-E7C2-7648-9E89-67DDC6C130E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530696" y="5722144"/>
            <a:ext cx="2909887" cy="80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389777"/>
      </p:ext>
    </p:extLst>
  </p:cSld>
  <p:clrMapOvr>
    <a:masterClrMapping/>
  </p:clrMapOvr>
  <p:transition>
    <p:pu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3F2CC-2A43-C247-82FF-B324D7664334}"/>
              </a:ext>
            </a:extLst>
          </p:cNvPr>
          <p:cNvSpPr>
            <a:spLocks noGrp="1"/>
          </p:cNvSpPr>
          <p:nvPr>
            <p:ph type="title"/>
          </p:nvPr>
        </p:nvSpPr>
        <p:spPr/>
        <p:txBody>
          <a:bodyPr/>
          <a:lstStyle/>
          <a:p>
            <a:r>
              <a:rPr lang="en-US" dirty="0"/>
              <a:t>Proclamation</a:t>
            </a:r>
          </a:p>
        </p:txBody>
      </p:sp>
      <p:sp>
        <p:nvSpPr>
          <p:cNvPr id="3" name="Content Placeholder 2">
            <a:extLst>
              <a:ext uri="{FF2B5EF4-FFF2-40B4-BE49-F238E27FC236}">
                <a16:creationId xmlns:a16="http://schemas.microsoft.com/office/drawing/2014/main" id="{81C9AF7D-BF11-3A47-B338-7E589DCC3F98}"/>
              </a:ext>
            </a:extLst>
          </p:cNvPr>
          <p:cNvSpPr>
            <a:spLocks noGrp="1"/>
          </p:cNvSpPr>
          <p:nvPr>
            <p:ph idx="1"/>
          </p:nvPr>
        </p:nvSpPr>
        <p:spPr/>
        <p:txBody>
          <a:bodyPr/>
          <a:lstStyle/>
          <a:p>
            <a:r>
              <a:rPr lang="en-US" dirty="0"/>
              <a:t>And We do further strictly enjoin and require all Persons whatever who have either </a:t>
            </a:r>
            <a:r>
              <a:rPr lang="en-US" dirty="0" err="1"/>
              <a:t>wilfully</a:t>
            </a:r>
            <a:r>
              <a:rPr lang="en-US" dirty="0"/>
              <a:t> or inadvertently seated themselves upon any Lands within the Countries above described or upon any other Lands which, not having been ceded to or purchased by Us, are still reserved to the said Indians as aforesaid, forthwith to remove themselves from such Settlements.</a:t>
            </a:r>
          </a:p>
        </p:txBody>
      </p:sp>
      <p:pic>
        <p:nvPicPr>
          <p:cNvPr id="4" name="Picture 1">
            <a:extLst>
              <a:ext uri="{FF2B5EF4-FFF2-40B4-BE49-F238E27FC236}">
                <a16:creationId xmlns:a16="http://schemas.microsoft.com/office/drawing/2014/main" id="{DC031DDE-D4D2-BF41-BC9A-522718A4E88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530696" y="5722144"/>
            <a:ext cx="2909887" cy="80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42402"/>
      </p:ext>
    </p:extLst>
  </p:cSld>
  <p:clrMapOvr>
    <a:masterClrMapping/>
  </p:clrMapOvr>
  <p:transition>
    <p:pu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66AD3C96-6CA9-114A-A5A0-2CB33B1D37C2}"/>
              </a:ext>
            </a:extLst>
          </p:cNvPr>
          <p:cNvSpPr>
            <a:spLocks noGrp="1"/>
          </p:cNvSpPr>
          <p:nvPr>
            <p:ph type="title"/>
          </p:nvPr>
        </p:nvSpPr>
        <p:spPr/>
        <p:txBody>
          <a:bodyPr/>
          <a:lstStyle/>
          <a:p>
            <a:r>
              <a:rPr lang="en-US" altLang="en-US" dirty="0"/>
              <a:t>Articles of Confederation 1781-1789</a:t>
            </a:r>
          </a:p>
        </p:txBody>
      </p:sp>
      <p:sp>
        <p:nvSpPr>
          <p:cNvPr id="20483" name="Content Placeholder 2">
            <a:extLst>
              <a:ext uri="{FF2B5EF4-FFF2-40B4-BE49-F238E27FC236}">
                <a16:creationId xmlns:a16="http://schemas.microsoft.com/office/drawing/2014/main" id="{B27A780F-C198-CF46-9AC6-8321D2A2CFEB}"/>
              </a:ext>
            </a:extLst>
          </p:cNvPr>
          <p:cNvSpPr>
            <a:spLocks noGrp="1"/>
          </p:cNvSpPr>
          <p:nvPr>
            <p:ph idx="1"/>
          </p:nvPr>
        </p:nvSpPr>
        <p:spPr/>
        <p:txBody>
          <a:bodyPr/>
          <a:lstStyle/>
          <a:p>
            <a:r>
              <a:rPr lang="en-US" altLang="en-US" sz="3600" dirty="0"/>
              <a:t>Congress sole and exclusive right and power to regulate the trade and manage all affairs with Indians not members of any of the states</a:t>
            </a:r>
          </a:p>
          <a:p>
            <a:r>
              <a:rPr lang="en-US" altLang="en-US" sz="3600" dirty="0"/>
              <a:t>provided that the legislative right of any state within its own limits be not infringed or violated</a:t>
            </a:r>
          </a:p>
        </p:txBody>
      </p:sp>
      <p:pic>
        <p:nvPicPr>
          <p:cNvPr id="4" name="Picture 1">
            <a:extLst>
              <a:ext uri="{FF2B5EF4-FFF2-40B4-BE49-F238E27FC236}">
                <a16:creationId xmlns:a16="http://schemas.microsoft.com/office/drawing/2014/main" id="{8B10263B-7E0D-1344-965C-BE7DE4449DD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530696" y="5722144"/>
            <a:ext cx="2909887" cy="80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1387095"/>
      </p:ext>
    </p:extLst>
  </p:cSld>
  <p:clrMapOvr>
    <a:masterClrMapping/>
  </p:clrMapOvr>
  <p:transition>
    <p:pu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8D199838-E448-044E-9649-AA1083AE2CB2}"/>
              </a:ext>
            </a:extLst>
          </p:cNvPr>
          <p:cNvSpPr>
            <a:spLocks noGrp="1"/>
          </p:cNvSpPr>
          <p:nvPr>
            <p:ph type="title"/>
          </p:nvPr>
        </p:nvSpPr>
        <p:spPr/>
        <p:txBody>
          <a:bodyPr/>
          <a:lstStyle/>
          <a:p>
            <a:r>
              <a:rPr lang="en-US" altLang="en-US"/>
              <a:t>Origins in North America</a:t>
            </a:r>
          </a:p>
        </p:txBody>
      </p:sp>
      <p:sp>
        <p:nvSpPr>
          <p:cNvPr id="18435" name="Content Placeholder 2">
            <a:extLst>
              <a:ext uri="{FF2B5EF4-FFF2-40B4-BE49-F238E27FC236}">
                <a16:creationId xmlns:a16="http://schemas.microsoft.com/office/drawing/2014/main" id="{7739700D-C573-3644-866F-3864B22689E8}"/>
              </a:ext>
            </a:extLst>
          </p:cNvPr>
          <p:cNvSpPr>
            <a:spLocks noGrp="1"/>
          </p:cNvSpPr>
          <p:nvPr>
            <p:ph idx="1"/>
          </p:nvPr>
        </p:nvSpPr>
        <p:spPr/>
        <p:txBody>
          <a:bodyPr/>
          <a:lstStyle/>
          <a:p>
            <a:r>
              <a:rPr lang="en-US" altLang="en-US"/>
              <a:t>Early assumptions?</a:t>
            </a:r>
          </a:p>
          <a:p>
            <a:pPr lvl="1"/>
            <a:r>
              <a:rPr lang="en-US" altLang="en-US"/>
              <a:t>How does one create a new or superior right in property? (Winthrop/Locke)</a:t>
            </a:r>
          </a:p>
          <a:p>
            <a:pPr lvl="1"/>
            <a:r>
              <a:rPr lang="en-US" altLang="en-US"/>
              <a:t>Law on books v. practical realities</a:t>
            </a:r>
          </a:p>
        </p:txBody>
      </p:sp>
      <p:pic>
        <p:nvPicPr>
          <p:cNvPr id="4" name="Picture 1">
            <a:extLst>
              <a:ext uri="{FF2B5EF4-FFF2-40B4-BE49-F238E27FC236}">
                <a16:creationId xmlns:a16="http://schemas.microsoft.com/office/drawing/2014/main" id="{A81311D6-903A-3A4A-B681-9A93A7C057A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530696" y="5722144"/>
            <a:ext cx="2909887" cy="80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52079816"/>
      </p:ext>
    </p:extLst>
  </p:cSld>
  <p:clrMapOvr>
    <a:masterClrMapping/>
  </p:clrMapOvr>
  <p:transition>
    <p:pu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2DFF6FB7-6B47-5646-9124-283674F11872}"/>
              </a:ext>
            </a:extLst>
          </p:cNvPr>
          <p:cNvSpPr>
            <a:spLocks noGrp="1"/>
          </p:cNvSpPr>
          <p:nvPr>
            <p:ph type="title"/>
          </p:nvPr>
        </p:nvSpPr>
        <p:spPr/>
        <p:txBody>
          <a:bodyPr/>
          <a:lstStyle/>
          <a:p>
            <a:r>
              <a:rPr lang="en-US" altLang="en-US"/>
              <a:t>Colonist v. Crown Conflicts</a:t>
            </a:r>
          </a:p>
        </p:txBody>
      </p:sp>
      <p:sp>
        <p:nvSpPr>
          <p:cNvPr id="19459" name="Content Placeholder 2">
            <a:extLst>
              <a:ext uri="{FF2B5EF4-FFF2-40B4-BE49-F238E27FC236}">
                <a16:creationId xmlns:a16="http://schemas.microsoft.com/office/drawing/2014/main" id="{C921A634-D671-494D-97EC-E593BE800301}"/>
              </a:ext>
            </a:extLst>
          </p:cNvPr>
          <p:cNvSpPr>
            <a:spLocks noGrp="1"/>
          </p:cNvSpPr>
          <p:nvPr>
            <p:ph idx="1"/>
          </p:nvPr>
        </p:nvSpPr>
        <p:spPr/>
        <p:txBody>
          <a:bodyPr/>
          <a:lstStyle/>
          <a:p>
            <a:r>
              <a:rPr lang="en-US" altLang="en-US"/>
              <a:t>French v. British points of view</a:t>
            </a:r>
          </a:p>
          <a:p>
            <a:r>
              <a:rPr lang="en-US" altLang="en-US"/>
              <a:t>British Proclamation 1763</a:t>
            </a:r>
          </a:p>
          <a:p>
            <a:pPr lvl="1"/>
            <a:r>
              <a:rPr lang="en-US" altLang="en-US"/>
              <a:t>What does it say about Indian land rights?</a:t>
            </a:r>
          </a:p>
          <a:p>
            <a:pPr lvl="1"/>
            <a:r>
              <a:rPr lang="en-US" altLang="en-US"/>
              <a:t>Why does crown want it?</a:t>
            </a:r>
          </a:p>
          <a:p>
            <a:pPr lvl="1"/>
            <a:r>
              <a:rPr lang="en-US" altLang="en-US"/>
              <a:t>Why do colonist oppose it?</a:t>
            </a:r>
          </a:p>
          <a:p>
            <a:pPr lvl="1"/>
            <a:r>
              <a:rPr lang="en-US" altLang="en-US"/>
              <a:t>How is the Indian point of view presented by both sides? </a:t>
            </a:r>
          </a:p>
          <a:p>
            <a:pPr lvl="1"/>
            <a:endParaRPr lang="en-US" altLang="en-US"/>
          </a:p>
        </p:txBody>
      </p:sp>
      <p:pic>
        <p:nvPicPr>
          <p:cNvPr id="4" name="Picture 1">
            <a:extLst>
              <a:ext uri="{FF2B5EF4-FFF2-40B4-BE49-F238E27FC236}">
                <a16:creationId xmlns:a16="http://schemas.microsoft.com/office/drawing/2014/main" id="{C1534264-E8DB-F940-B7F2-E7CB8375B21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530696" y="5722144"/>
            <a:ext cx="2909887" cy="80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3741619"/>
      </p:ext>
    </p:extLst>
  </p:cSld>
  <p:clrMapOvr>
    <a:masterClrMapping/>
  </p:clrMapOvr>
  <p:transition>
    <p:pu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9AF329C-3D11-9840-ACDE-2E8A5A365EC7}"/>
              </a:ext>
            </a:extLst>
          </p:cNvPr>
          <p:cNvSpPr>
            <a:spLocks noGrp="1"/>
          </p:cNvSpPr>
          <p:nvPr>
            <p:ph type="title"/>
          </p:nvPr>
        </p:nvSpPr>
        <p:spPr/>
        <p:txBody>
          <a:bodyPr/>
          <a:lstStyle/>
          <a:p>
            <a:r>
              <a:rPr lang="en-US" altLang="en-US" dirty="0"/>
              <a:t>New Constitution</a:t>
            </a:r>
          </a:p>
        </p:txBody>
      </p:sp>
      <p:sp>
        <p:nvSpPr>
          <p:cNvPr id="15363" name="Content Placeholder 2">
            <a:extLst>
              <a:ext uri="{FF2B5EF4-FFF2-40B4-BE49-F238E27FC236}">
                <a16:creationId xmlns:a16="http://schemas.microsoft.com/office/drawing/2014/main" id="{E7298AEC-F58D-F244-8CAB-9620B541E253}"/>
              </a:ext>
            </a:extLst>
          </p:cNvPr>
          <p:cNvSpPr>
            <a:spLocks noGrp="1"/>
          </p:cNvSpPr>
          <p:nvPr>
            <p:ph idx="1"/>
          </p:nvPr>
        </p:nvSpPr>
        <p:spPr/>
        <p:txBody>
          <a:bodyPr/>
          <a:lstStyle/>
          <a:p>
            <a:r>
              <a:rPr lang="en-US" altLang="en-US" dirty="0"/>
              <a:t>Purports to resolve Articles of Confederacy issue and consolidate power with feds</a:t>
            </a:r>
          </a:p>
          <a:p>
            <a:pPr lvl="1"/>
            <a:r>
              <a:rPr lang="en-US" altLang="en-US" dirty="0"/>
              <a:t>But what about prior conveyances?</a:t>
            </a:r>
          </a:p>
        </p:txBody>
      </p:sp>
      <p:pic>
        <p:nvPicPr>
          <p:cNvPr id="4" name="Picture 1">
            <a:extLst>
              <a:ext uri="{FF2B5EF4-FFF2-40B4-BE49-F238E27FC236}">
                <a16:creationId xmlns:a16="http://schemas.microsoft.com/office/drawing/2014/main" id="{80265C8F-99E2-914A-B4CB-B723B780DE9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530696" y="5722144"/>
            <a:ext cx="2909887" cy="80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9309815"/>
      </p:ext>
    </p:extLst>
  </p:cSld>
  <p:clrMapOvr>
    <a:masterClrMapping/>
  </p:clrMapOvr>
  <p:transition>
    <p:push/>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4D1519BD-685C-9F46-BB11-2999BDC06224}"/>
              </a:ext>
            </a:extLst>
          </p:cNvPr>
          <p:cNvSpPr>
            <a:spLocks noGrp="1" noChangeArrowheads="1"/>
          </p:cNvSpPr>
          <p:nvPr>
            <p:ph type="title"/>
          </p:nvPr>
        </p:nvSpPr>
        <p:spPr/>
        <p:txBody>
          <a:bodyPr/>
          <a:lstStyle/>
          <a:p>
            <a:r>
              <a:rPr lang="en-US" altLang="en-US" dirty="0"/>
              <a:t>Property Law Rules, Generally</a:t>
            </a:r>
            <a:br>
              <a:rPr lang="en-US" altLang="en-US" dirty="0"/>
            </a:br>
            <a:endParaRPr lang="en-US" altLang="en-US" dirty="0"/>
          </a:p>
        </p:txBody>
      </p:sp>
      <p:sp>
        <p:nvSpPr>
          <p:cNvPr id="17411" name="Rectangle 3">
            <a:extLst>
              <a:ext uri="{FF2B5EF4-FFF2-40B4-BE49-F238E27FC236}">
                <a16:creationId xmlns:a16="http://schemas.microsoft.com/office/drawing/2014/main" id="{C33F6E90-C191-FC48-B452-86F8C924109B}"/>
              </a:ext>
            </a:extLst>
          </p:cNvPr>
          <p:cNvSpPr>
            <a:spLocks noGrp="1" noChangeArrowheads="1"/>
          </p:cNvSpPr>
          <p:nvPr>
            <p:ph idx="1"/>
          </p:nvPr>
        </p:nvSpPr>
        <p:spPr/>
        <p:txBody>
          <a:bodyPr/>
          <a:lstStyle/>
          <a:p>
            <a:r>
              <a:rPr lang="en-US" altLang="en-US" dirty="0"/>
              <a:t>First in Time, First in Right</a:t>
            </a:r>
          </a:p>
          <a:p>
            <a:pPr lvl="1"/>
            <a:r>
              <a:rPr lang="en-US" altLang="en-US" dirty="0"/>
              <a:t>Tempered by notice rules</a:t>
            </a:r>
          </a:p>
          <a:p>
            <a:r>
              <a:rPr lang="en-US" altLang="en-US" dirty="0"/>
              <a:t>You can only convey what you have</a:t>
            </a:r>
          </a:p>
          <a:p>
            <a:r>
              <a:rPr lang="en-US" altLang="en-US" dirty="0"/>
              <a:t>What else?</a:t>
            </a:r>
          </a:p>
          <a:p>
            <a:pPr lvl="1"/>
            <a:r>
              <a:rPr lang="en-US" altLang="en-US" dirty="0"/>
              <a:t>Additional presumptions?</a:t>
            </a:r>
          </a:p>
          <a:p>
            <a:pPr lvl="1">
              <a:buFontTx/>
              <a:buNone/>
            </a:pPr>
            <a:endParaRPr lang="en-US" altLang="en-US" dirty="0"/>
          </a:p>
          <a:p>
            <a:endParaRPr lang="en-US" altLang="en-US" dirty="0"/>
          </a:p>
          <a:p>
            <a:pPr>
              <a:buFontTx/>
              <a:buNone/>
            </a:pPr>
            <a:endParaRPr lang="en-US" altLang="en-US" dirty="0"/>
          </a:p>
        </p:txBody>
      </p:sp>
      <p:pic>
        <p:nvPicPr>
          <p:cNvPr id="4" name="Picture 1">
            <a:extLst>
              <a:ext uri="{FF2B5EF4-FFF2-40B4-BE49-F238E27FC236}">
                <a16:creationId xmlns:a16="http://schemas.microsoft.com/office/drawing/2014/main" id="{BD2A7EC9-EF30-1647-A756-1E7B06D66DB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530696" y="5722144"/>
            <a:ext cx="2909887" cy="80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6795807"/>
      </p:ext>
    </p:extLst>
  </p:cSld>
  <p:clrMapOvr>
    <a:masterClrMapping/>
  </p:clrMapOvr>
  <p:transition>
    <p:push/>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0E0F8-6A0C-5A4B-BF8F-DDC6B4301D09}"/>
              </a:ext>
            </a:extLst>
          </p:cNvPr>
          <p:cNvSpPr>
            <a:spLocks noGrp="1"/>
          </p:cNvSpPr>
          <p:nvPr>
            <p:ph type="title"/>
          </p:nvPr>
        </p:nvSpPr>
        <p:spPr/>
        <p:txBody>
          <a:bodyPr/>
          <a:lstStyle/>
          <a:p>
            <a:r>
              <a:rPr lang="en-US" dirty="0"/>
              <a:t>Fletcher v. Peck</a:t>
            </a:r>
          </a:p>
        </p:txBody>
      </p:sp>
      <p:sp>
        <p:nvSpPr>
          <p:cNvPr id="3" name="Content Placeholder 2">
            <a:extLst>
              <a:ext uri="{FF2B5EF4-FFF2-40B4-BE49-F238E27FC236}">
                <a16:creationId xmlns:a16="http://schemas.microsoft.com/office/drawing/2014/main" id="{F9657F5A-ECD3-6B4E-8CD9-A7FF6B41255D}"/>
              </a:ext>
            </a:extLst>
          </p:cNvPr>
          <p:cNvSpPr>
            <a:spLocks noGrp="1"/>
          </p:cNvSpPr>
          <p:nvPr>
            <p:ph idx="1"/>
          </p:nvPr>
        </p:nvSpPr>
        <p:spPr/>
        <p:txBody>
          <a:bodyPr/>
          <a:lstStyle/>
          <a:p>
            <a:r>
              <a:rPr lang="en-US" dirty="0"/>
              <a:t>Contracts Clause of US Constitution controls as to invalidate state govt action</a:t>
            </a:r>
          </a:p>
          <a:p>
            <a:r>
              <a:rPr lang="en-US" dirty="0"/>
              <a:t>But as a property law case:</a:t>
            </a:r>
          </a:p>
          <a:p>
            <a:pPr lvl="1"/>
            <a:r>
              <a:rPr lang="en-US" dirty="0"/>
              <a:t>What is Indian title?</a:t>
            </a:r>
          </a:p>
          <a:p>
            <a:pPr lvl="1"/>
            <a:r>
              <a:rPr lang="en-US" dirty="0"/>
              <a:t>What was the scope of purported land deal?</a:t>
            </a:r>
          </a:p>
          <a:p>
            <a:pPr marL="457200" lvl="1" indent="0">
              <a:buNone/>
            </a:pPr>
            <a:endParaRPr lang="en-US" dirty="0"/>
          </a:p>
        </p:txBody>
      </p:sp>
    </p:spTree>
    <p:extLst>
      <p:ext uri="{BB962C8B-B14F-4D97-AF65-F5344CB8AC3E}">
        <p14:creationId xmlns:p14="http://schemas.microsoft.com/office/powerpoint/2010/main" val="2860521093"/>
      </p:ext>
    </p:extLst>
  </p:cSld>
  <p:clrMapOvr>
    <a:masterClrMapping/>
  </p:clrMapOvr>
  <p:transition>
    <p:push/>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76B58-B9AD-564D-B551-064384B1FF50}"/>
              </a:ext>
            </a:extLst>
          </p:cNvPr>
          <p:cNvSpPr>
            <a:spLocks noGrp="1"/>
          </p:cNvSpPr>
          <p:nvPr>
            <p:ph type="title"/>
          </p:nvPr>
        </p:nvSpPr>
        <p:spPr/>
        <p:txBody>
          <a:bodyPr/>
          <a:lstStyle/>
          <a:p>
            <a:r>
              <a:rPr lang="en-US" dirty="0"/>
              <a:t>Yazoo Land Deal</a:t>
            </a:r>
          </a:p>
        </p:txBody>
      </p:sp>
      <p:sp>
        <p:nvSpPr>
          <p:cNvPr id="3" name="Content Placeholder 2">
            <a:extLst>
              <a:ext uri="{FF2B5EF4-FFF2-40B4-BE49-F238E27FC236}">
                <a16:creationId xmlns:a16="http://schemas.microsoft.com/office/drawing/2014/main" id="{243CC64A-74FC-0647-B2D4-7FF66028DF2E}"/>
              </a:ext>
            </a:extLst>
          </p:cNvPr>
          <p:cNvSpPr>
            <a:spLocks noGrp="1"/>
          </p:cNvSpPr>
          <p:nvPr>
            <p:ph idx="1"/>
          </p:nvPr>
        </p:nvSpPr>
        <p:spPr/>
        <p:txBody>
          <a:bodyPr/>
          <a:lstStyle/>
          <a:p>
            <a:r>
              <a:rPr lang="en-US" dirty="0"/>
              <a:t>1795 massive land sale, GA “public lands” to 4 grantees</a:t>
            </a:r>
          </a:p>
          <a:p>
            <a:pPr lvl="1"/>
            <a:r>
              <a:rPr lang="en-US" dirty="0"/>
              <a:t>1810 Fletcher case</a:t>
            </a:r>
          </a:p>
          <a:p>
            <a:pPr lvl="1"/>
            <a:r>
              <a:rPr lang="en-US" dirty="0"/>
              <a:t>1814 congressional resolution of lands claims</a:t>
            </a:r>
          </a:p>
          <a:p>
            <a:r>
              <a:rPr lang="en-US" dirty="0"/>
              <a:t>Transaction</a:t>
            </a:r>
          </a:p>
          <a:p>
            <a:pPr lvl="1"/>
            <a:r>
              <a:rPr lang="en-US" dirty="0"/>
              <a:t>GA </a:t>
            </a:r>
            <a:r>
              <a:rPr lang="en-US" dirty="0">
                <a:sym typeface="Wingdings" pitchFamily="2" charset="2"/>
              </a:rPr>
              <a:t> Land Speculator Companies</a:t>
            </a:r>
          </a:p>
          <a:p>
            <a:pPr lvl="2"/>
            <a:r>
              <a:rPr lang="en-US" dirty="0">
                <a:sym typeface="Wingdings" pitchFamily="2" charset="2"/>
              </a:rPr>
              <a:t>Most of Alabama/Mississippi for $500K</a:t>
            </a:r>
          </a:p>
          <a:p>
            <a:pPr lvl="1"/>
            <a:r>
              <a:rPr lang="en-US" dirty="0">
                <a:sym typeface="Wingdings" pitchFamily="2" charset="2"/>
              </a:rPr>
              <a:t>Clouds on title?</a:t>
            </a:r>
          </a:p>
          <a:p>
            <a:pPr lvl="2"/>
            <a:r>
              <a:rPr lang="en-US" dirty="0">
                <a:sym typeface="Wingdings" pitchFamily="2" charset="2"/>
              </a:rPr>
              <a:t>Corruption</a:t>
            </a:r>
          </a:p>
          <a:p>
            <a:pPr lvl="2"/>
            <a:r>
              <a:rPr lang="en-US" dirty="0">
                <a:sym typeface="Wingdings" pitchFamily="2" charset="2"/>
              </a:rPr>
              <a:t>Indian land claims</a:t>
            </a:r>
            <a:endParaRPr lang="en-US" dirty="0"/>
          </a:p>
        </p:txBody>
      </p:sp>
    </p:spTree>
    <p:extLst>
      <p:ext uri="{BB962C8B-B14F-4D97-AF65-F5344CB8AC3E}">
        <p14:creationId xmlns:p14="http://schemas.microsoft.com/office/powerpoint/2010/main" val="250374535"/>
      </p:ext>
    </p:extLst>
  </p:cSld>
  <p:clrMapOvr>
    <a:masterClrMapping/>
  </p:clrMapOvr>
  <p:transition>
    <p:push/>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99CCD-A415-BC40-A4C1-37A741E0BA4B}"/>
              </a:ext>
            </a:extLst>
          </p:cNvPr>
          <p:cNvSpPr>
            <a:spLocks noGrp="1"/>
          </p:cNvSpPr>
          <p:nvPr>
            <p:ph type="title"/>
          </p:nvPr>
        </p:nvSpPr>
        <p:spPr/>
        <p:txBody>
          <a:bodyPr/>
          <a:lstStyle/>
          <a:p>
            <a:r>
              <a:rPr lang="en-US" dirty="0"/>
              <a:t>Phase 2 Yazoo Land Deals</a:t>
            </a:r>
          </a:p>
        </p:txBody>
      </p:sp>
      <p:sp>
        <p:nvSpPr>
          <p:cNvPr id="3" name="Content Placeholder 2">
            <a:extLst>
              <a:ext uri="{FF2B5EF4-FFF2-40B4-BE49-F238E27FC236}">
                <a16:creationId xmlns:a16="http://schemas.microsoft.com/office/drawing/2014/main" id="{A72BF809-BD30-8B4D-A3B8-67443639AA46}"/>
              </a:ext>
            </a:extLst>
          </p:cNvPr>
          <p:cNvSpPr>
            <a:spLocks noGrp="1"/>
          </p:cNvSpPr>
          <p:nvPr>
            <p:ph idx="1"/>
          </p:nvPr>
        </p:nvSpPr>
        <p:spPr/>
        <p:txBody>
          <a:bodyPr/>
          <a:lstStyle/>
          <a:p>
            <a:r>
              <a:rPr lang="en-US" dirty="0"/>
              <a:t>Land Speculator Companies </a:t>
            </a:r>
            <a:r>
              <a:rPr lang="en-US" dirty="0">
                <a:sym typeface="Wingdings" pitchFamily="2" charset="2"/>
              </a:rPr>
              <a:t> Individual grantees</a:t>
            </a:r>
          </a:p>
          <a:p>
            <a:pPr lvl="1"/>
            <a:r>
              <a:rPr lang="en-US" dirty="0">
                <a:sym typeface="Wingdings" pitchFamily="2" charset="2"/>
              </a:rPr>
              <a:t>Then grantee  Peck (defendant)</a:t>
            </a:r>
            <a:r>
              <a:rPr lang="en-US" dirty="0"/>
              <a:t> </a:t>
            </a:r>
          </a:p>
        </p:txBody>
      </p:sp>
    </p:spTree>
    <p:extLst>
      <p:ext uri="{BB962C8B-B14F-4D97-AF65-F5344CB8AC3E}">
        <p14:creationId xmlns:p14="http://schemas.microsoft.com/office/powerpoint/2010/main" val="2722372933"/>
      </p:ext>
    </p:extLst>
  </p:cSld>
  <p:clrMapOvr>
    <a:masterClrMapping/>
  </p:clrMapOvr>
  <p:transition>
    <p:pu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0"/>
            <a:ext cx="12192000" cy="6858000"/>
          </a:xfrm>
          <a:prstGeom prst="rect">
            <a:avLst/>
          </a:prstGeom>
          <a:solidFill>
            <a:srgbClr val="FFC627"/>
          </a:solidFill>
          <a:ln>
            <a:noFill/>
          </a:ln>
          <a:effectLst>
            <a:outerShdw blurRad="40000" dist="23000" dir="5400000" rotWithShape="0">
              <a:srgbClr val="808080">
                <a:alpha val="34999"/>
              </a:srgbClr>
            </a:outerShdw>
          </a:effectLst>
        </p:spPr>
        <p:txBody>
          <a:bodyPr anchor="ctr"/>
          <a:lstStyle/>
          <a:p>
            <a:pPr algn="ctr" eaLnBrk="1" fontAlgn="auto" hangingPunct="1">
              <a:spcBef>
                <a:spcPts val="0"/>
              </a:spcBef>
              <a:spcAft>
                <a:spcPts val="0"/>
              </a:spcAft>
              <a:defRPr/>
            </a:pPr>
            <a:endParaRPr lang="en-US" dirty="0">
              <a:latin typeface="Arial" pitchFamily="34" charset="0"/>
              <a:ea typeface="+mn-ea"/>
              <a:cs typeface="Arial" pitchFamily="34" charset="0"/>
            </a:endParaRPr>
          </a:p>
          <a:p>
            <a:pPr algn="ctr" eaLnBrk="1" fontAlgn="auto" hangingPunct="1">
              <a:spcBef>
                <a:spcPts val="0"/>
              </a:spcBef>
              <a:spcAft>
                <a:spcPts val="0"/>
              </a:spcAft>
              <a:defRPr/>
            </a:pPr>
            <a:endParaRPr lang="en-US" dirty="0">
              <a:latin typeface="Arial" pitchFamily="34" charset="0"/>
              <a:ea typeface="+mn-ea"/>
              <a:cs typeface="Arial" pitchFamily="34" charset="0"/>
            </a:endParaRPr>
          </a:p>
        </p:txBody>
      </p:sp>
      <p:pic>
        <p:nvPicPr>
          <p:cNvPr id="6" name="Picture 5">
            <a:extLst>
              <a:ext uri="{FF2B5EF4-FFF2-40B4-BE49-F238E27FC236}">
                <a16:creationId xmlns:a16="http://schemas.microsoft.com/office/drawing/2014/main" id="{E09E2713-40BD-C74D-9D6B-50C01F1639C6}"/>
              </a:ext>
            </a:extLst>
          </p:cNvPr>
          <p:cNvPicPr>
            <a:picLocks noChangeAspect="1"/>
          </p:cNvPicPr>
          <p:nvPr/>
        </p:nvPicPr>
        <p:blipFill>
          <a:blip r:embed="rId3"/>
          <a:stretch>
            <a:fillRect/>
          </a:stretch>
        </p:blipFill>
        <p:spPr>
          <a:xfrm>
            <a:off x="1464734" y="2076859"/>
            <a:ext cx="3911600" cy="4402667"/>
          </a:xfrm>
          <a:prstGeom prst="rect">
            <a:avLst/>
          </a:prstGeom>
        </p:spPr>
      </p:pic>
      <p:pic>
        <p:nvPicPr>
          <p:cNvPr id="8" name="Picture 7">
            <a:extLst>
              <a:ext uri="{FF2B5EF4-FFF2-40B4-BE49-F238E27FC236}">
                <a16:creationId xmlns:a16="http://schemas.microsoft.com/office/drawing/2014/main" id="{86603B76-1271-8043-8DF6-78C729204A4C}"/>
              </a:ext>
            </a:extLst>
          </p:cNvPr>
          <p:cNvPicPr>
            <a:picLocks noChangeAspect="1"/>
          </p:cNvPicPr>
          <p:nvPr/>
        </p:nvPicPr>
        <p:blipFill>
          <a:blip r:embed="rId4"/>
          <a:stretch>
            <a:fillRect/>
          </a:stretch>
        </p:blipFill>
        <p:spPr>
          <a:xfrm>
            <a:off x="6096000" y="2076859"/>
            <a:ext cx="4631266" cy="4402667"/>
          </a:xfrm>
          <a:prstGeom prst="rect">
            <a:avLst/>
          </a:prstGeom>
        </p:spPr>
      </p:pic>
      <p:sp>
        <p:nvSpPr>
          <p:cNvPr id="9" name="TextBox 8">
            <a:extLst>
              <a:ext uri="{FF2B5EF4-FFF2-40B4-BE49-F238E27FC236}">
                <a16:creationId xmlns:a16="http://schemas.microsoft.com/office/drawing/2014/main" id="{29B8D1B7-90AC-ED46-94EE-929923183FDF}"/>
              </a:ext>
            </a:extLst>
          </p:cNvPr>
          <p:cNvSpPr txBox="1"/>
          <p:nvPr/>
        </p:nvSpPr>
        <p:spPr>
          <a:xfrm>
            <a:off x="0" y="609600"/>
            <a:ext cx="12192000" cy="830997"/>
          </a:xfrm>
          <a:prstGeom prst="rect">
            <a:avLst/>
          </a:prstGeom>
          <a:noFill/>
        </p:spPr>
        <p:txBody>
          <a:bodyPr wrap="square" rtlCol="0">
            <a:spAutoFit/>
          </a:bodyPr>
          <a:lstStyle/>
          <a:p>
            <a:pPr algn="ctr"/>
            <a:r>
              <a:rPr lang="en-US" sz="4800" b="1" dirty="0">
                <a:latin typeface="Arial" panose="020B0604020202020204" pitchFamily="34" charset="0"/>
                <a:cs typeface="Arial" panose="020B0604020202020204" pitchFamily="34" charset="0"/>
              </a:rPr>
              <a:t>Crazy Schedule (and Other Things)</a:t>
            </a:r>
          </a:p>
        </p:txBody>
      </p:sp>
    </p:spTree>
  </p:cSld>
  <p:clrMapOvr>
    <a:masterClrMapping/>
  </p:clrMapOvr>
  <p:transition>
    <p:push/>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B22FA-EC78-DF46-8C02-952431E4D418}"/>
              </a:ext>
            </a:extLst>
          </p:cNvPr>
          <p:cNvSpPr>
            <a:spLocks noGrp="1"/>
          </p:cNvSpPr>
          <p:nvPr>
            <p:ph type="title"/>
          </p:nvPr>
        </p:nvSpPr>
        <p:spPr/>
        <p:txBody>
          <a:bodyPr/>
          <a:lstStyle/>
          <a:p>
            <a:r>
              <a:rPr lang="en-US" dirty="0"/>
              <a:t>Phase 3 Yazoo Land Deals</a:t>
            </a:r>
          </a:p>
        </p:txBody>
      </p:sp>
      <p:sp>
        <p:nvSpPr>
          <p:cNvPr id="3" name="Content Placeholder 2">
            <a:extLst>
              <a:ext uri="{FF2B5EF4-FFF2-40B4-BE49-F238E27FC236}">
                <a16:creationId xmlns:a16="http://schemas.microsoft.com/office/drawing/2014/main" id="{300D7148-0908-5249-B5F8-0E9E2A3F0019}"/>
              </a:ext>
            </a:extLst>
          </p:cNvPr>
          <p:cNvSpPr>
            <a:spLocks noGrp="1"/>
          </p:cNvSpPr>
          <p:nvPr>
            <p:ph idx="1"/>
          </p:nvPr>
        </p:nvSpPr>
        <p:spPr/>
        <p:txBody>
          <a:bodyPr/>
          <a:lstStyle/>
          <a:p>
            <a:r>
              <a:rPr lang="en-US" dirty="0"/>
              <a:t>Georgia Legislature invalidated prior sale by new legislation</a:t>
            </a:r>
          </a:p>
          <a:p>
            <a:pPr lvl="1"/>
            <a:r>
              <a:rPr lang="en-US" dirty="0"/>
              <a:t>Then Peck </a:t>
            </a:r>
            <a:r>
              <a:rPr lang="en-US" dirty="0">
                <a:sym typeface="Wingdings" pitchFamily="2" charset="2"/>
              </a:rPr>
              <a:t> Fletcher</a:t>
            </a:r>
            <a:endParaRPr lang="en-US" dirty="0"/>
          </a:p>
        </p:txBody>
      </p:sp>
    </p:spTree>
    <p:extLst>
      <p:ext uri="{BB962C8B-B14F-4D97-AF65-F5344CB8AC3E}">
        <p14:creationId xmlns:p14="http://schemas.microsoft.com/office/powerpoint/2010/main" val="1472345357"/>
      </p:ext>
    </p:extLst>
  </p:cSld>
  <p:clrMapOvr>
    <a:masterClrMapping/>
  </p:clrMapOvr>
  <p:transition>
    <p:push/>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00029-B1B0-6949-99E1-6D00D2C84845}"/>
              </a:ext>
            </a:extLst>
          </p:cNvPr>
          <p:cNvSpPr>
            <a:spLocks noGrp="1"/>
          </p:cNvSpPr>
          <p:nvPr>
            <p:ph type="title"/>
          </p:nvPr>
        </p:nvSpPr>
        <p:spPr/>
        <p:txBody>
          <a:bodyPr/>
          <a:lstStyle/>
          <a:p>
            <a:r>
              <a:rPr lang="en-US" dirty="0"/>
              <a:t>What is “Indian Title” in Fletcher?</a:t>
            </a:r>
          </a:p>
        </p:txBody>
      </p:sp>
      <p:sp>
        <p:nvSpPr>
          <p:cNvPr id="3" name="Content Placeholder 2">
            <a:extLst>
              <a:ext uri="{FF2B5EF4-FFF2-40B4-BE49-F238E27FC236}">
                <a16:creationId xmlns:a16="http://schemas.microsoft.com/office/drawing/2014/main" id="{E03D55C9-1D4A-ED47-AE57-2AE77719B578}"/>
              </a:ext>
            </a:extLst>
          </p:cNvPr>
          <p:cNvSpPr>
            <a:spLocks noGrp="1"/>
          </p:cNvSpPr>
          <p:nvPr>
            <p:ph idx="1"/>
          </p:nvPr>
        </p:nvSpPr>
        <p:spPr/>
        <p:txBody>
          <a:bodyPr/>
          <a:lstStyle/>
          <a:p>
            <a:r>
              <a:rPr lang="en-US" dirty="0"/>
              <a:t>Is Indian Title a cloud on title?</a:t>
            </a:r>
          </a:p>
          <a:p>
            <a:r>
              <a:rPr lang="en-US" dirty="0"/>
              <a:t>Is Indian Title the same thing as fee simple?</a:t>
            </a:r>
          </a:p>
          <a:p>
            <a:pPr lvl="1"/>
            <a:r>
              <a:rPr lang="en-US" dirty="0"/>
              <a:t>If not, what it is?</a:t>
            </a:r>
          </a:p>
          <a:p>
            <a:r>
              <a:rPr lang="en-US" dirty="0"/>
              <a:t>Do the federal courts have to recognize Indian title?</a:t>
            </a:r>
          </a:p>
          <a:p>
            <a:r>
              <a:rPr lang="en-US" dirty="0"/>
              <a:t>Is the state of Georgia the fee title holder?</a:t>
            </a:r>
          </a:p>
          <a:p>
            <a:pPr lvl="1"/>
            <a:r>
              <a:rPr lang="en-US" dirty="0"/>
              <a:t>If so, how?</a:t>
            </a:r>
          </a:p>
          <a:p>
            <a:pPr lvl="1"/>
            <a:r>
              <a:rPr lang="en-US" dirty="0"/>
              <a:t>If not, why?</a:t>
            </a:r>
          </a:p>
          <a:p>
            <a:endParaRPr lang="en-US" dirty="0"/>
          </a:p>
        </p:txBody>
      </p:sp>
    </p:spTree>
    <p:extLst>
      <p:ext uri="{BB962C8B-B14F-4D97-AF65-F5344CB8AC3E}">
        <p14:creationId xmlns:p14="http://schemas.microsoft.com/office/powerpoint/2010/main" val="482388615"/>
      </p:ext>
    </p:extLst>
  </p:cSld>
  <p:clrMapOvr>
    <a:masterClrMapping/>
  </p:clrMapOvr>
  <p:transition>
    <p:push/>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F227CF5A-2435-104A-8E8A-A0B4EF0B2D8F}"/>
              </a:ext>
            </a:extLst>
          </p:cNvPr>
          <p:cNvSpPr>
            <a:spLocks noGrp="1"/>
          </p:cNvSpPr>
          <p:nvPr>
            <p:ph type="title"/>
          </p:nvPr>
        </p:nvSpPr>
        <p:spPr/>
        <p:txBody>
          <a:bodyPr/>
          <a:lstStyle/>
          <a:p>
            <a:r>
              <a:rPr lang="en-US" altLang="en-US" dirty="0"/>
              <a:t>Johnson v. </a:t>
            </a:r>
            <a:r>
              <a:rPr lang="en-US" altLang="en-US" dirty="0" err="1"/>
              <a:t>M’Intosh</a:t>
            </a:r>
            <a:r>
              <a:rPr lang="en-US" altLang="en-US" dirty="0"/>
              <a:t> </a:t>
            </a:r>
            <a:br>
              <a:rPr lang="en-US" altLang="en-US" dirty="0"/>
            </a:br>
            <a:r>
              <a:rPr lang="en-US" altLang="en-US" dirty="0"/>
              <a:t>Chains of Title</a:t>
            </a:r>
          </a:p>
        </p:txBody>
      </p:sp>
      <p:sp>
        <p:nvSpPr>
          <p:cNvPr id="16387" name="Content Placeholder 2">
            <a:extLst>
              <a:ext uri="{FF2B5EF4-FFF2-40B4-BE49-F238E27FC236}">
                <a16:creationId xmlns:a16="http://schemas.microsoft.com/office/drawing/2014/main" id="{0955DDB0-C109-1445-B689-EAF518444887}"/>
              </a:ext>
            </a:extLst>
          </p:cNvPr>
          <p:cNvSpPr>
            <a:spLocks noGrp="1"/>
          </p:cNvSpPr>
          <p:nvPr>
            <p:ph idx="1"/>
          </p:nvPr>
        </p:nvSpPr>
        <p:spPr/>
        <p:txBody>
          <a:bodyPr/>
          <a:lstStyle/>
          <a:p>
            <a:r>
              <a:rPr lang="en-US" altLang="en-US" sz="2400"/>
              <a:t>Were </a:t>
            </a:r>
            <a:r>
              <a:rPr lang="en-US" altLang="en-US" sz="2400" dirty="0"/>
              <a:t>there clouds on the tribe’s title they purported passed it to Murray/Illinois Co/Wabash Co?</a:t>
            </a:r>
          </a:p>
          <a:p>
            <a:endParaRPr lang="en-US" altLang="en-US" sz="2400" dirty="0"/>
          </a:p>
          <a:p>
            <a:r>
              <a:rPr lang="en-US" altLang="en-US" sz="2400" dirty="0"/>
              <a:t>Tribe </a:t>
            </a:r>
            <a:r>
              <a:rPr lang="en-US" altLang="en-US" sz="2400" dirty="0">
                <a:sym typeface="Wingdings" pitchFamily="2" charset="2"/>
              </a:rPr>
              <a:t> </a:t>
            </a:r>
            <a:r>
              <a:rPr lang="en-US" altLang="en-US" sz="2400" dirty="0"/>
              <a:t>Johnson </a:t>
            </a:r>
            <a:r>
              <a:rPr lang="en-US" altLang="en-US" sz="2400" dirty="0">
                <a:sym typeface="Wingdings" pitchFamily="2" charset="2"/>
              </a:rPr>
              <a:t> Successors (Plaintiffs)</a:t>
            </a:r>
          </a:p>
          <a:p>
            <a:pPr lvl="1"/>
            <a:r>
              <a:rPr lang="en-US" altLang="en-US" sz="2400" dirty="0">
                <a:sym typeface="Wingdings" pitchFamily="2" charset="2"/>
              </a:rPr>
              <a:t>1773 and 1775</a:t>
            </a:r>
          </a:p>
          <a:p>
            <a:r>
              <a:rPr lang="en-US" altLang="en-US" sz="2400" dirty="0">
                <a:sym typeface="Wingdings" pitchFamily="2" charset="2"/>
              </a:rPr>
              <a:t>Tribe  United States  </a:t>
            </a:r>
            <a:r>
              <a:rPr lang="en-US" altLang="en-US" sz="2400" dirty="0" err="1">
                <a:sym typeface="Wingdings" pitchFamily="2" charset="2"/>
              </a:rPr>
              <a:t>M’Intosh</a:t>
            </a:r>
            <a:r>
              <a:rPr lang="en-US" altLang="en-US" sz="2400" dirty="0">
                <a:sym typeface="Wingdings" pitchFamily="2" charset="2"/>
              </a:rPr>
              <a:t>(?) (Defendants)</a:t>
            </a:r>
          </a:p>
          <a:p>
            <a:pPr lvl="1"/>
            <a:r>
              <a:rPr lang="en-US" altLang="en-US" sz="2400" dirty="0">
                <a:sym typeface="Wingdings" pitchFamily="2" charset="2"/>
              </a:rPr>
              <a:t>later</a:t>
            </a:r>
          </a:p>
          <a:p>
            <a:pPr lvl="1"/>
            <a:endParaRPr lang="en-US" altLang="en-US" sz="2400" dirty="0">
              <a:sym typeface="Wingdings" pitchFamily="2" charset="2"/>
            </a:endParaRPr>
          </a:p>
          <a:p>
            <a:pPr marL="0" indent="0">
              <a:buNone/>
            </a:pPr>
            <a:endParaRPr lang="en-US" altLang="en-US" dirty="0"/>
          </a:p>
        </p:txBody>
      </p:sp>
      <p:pic>
        <p:nvPicPr>
          <p:cNvPr id="4" name="Picture 1">
            <a:extLst>
              <a:ext uri="{FF2B5EF4-FFF2-40B4-BE49-F238E27FC236}">
                <a16:creationId xmlns:a16="http://schemas.microsoft.com/office/drawing/2014/main" id="{5B4A8FCA-FBB7-4945-999D-2FE67E26D4F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530696" y="5722144"/>
            <a:ext cx="2909887" cy="80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7065466"/>
      </p:ext>
    </p:extLst>
  </p:cSld>
  <p:clrMapOvr>
    <a:masterClrMapping/>
  </p:clrMapOvr>
  <p:transition>
    <p:push/>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D4412344-3618-1547-B406-9833FC0B937C}"/>
              </a:ext>
            </a:extLst>
          </p:cNvPr>
          <p:cNvSpPr>
            <a:spLocks noGrp="1"/>
          </p:cNvSpPr>
          <p:nvPr>
            <p:ph type="title"/>
          </p:nvPr>
        </p:nvSpPr>
        <p:spPr/>
        <p:txBody>
          <a:bodyPr/>
          <a:lstStyle/>
          <a:p>
            <a:r>
              <a:rPr lang="en-US" altLang="en-US" dirty="0"/>
              <a:t>Issue</a:t>
            </a:r>
          </a:p>
        </p:txBody>
      </p:sp>
      <p:sp>
        <p:nvSpPr>
          <p:cNvPr id="18435" name="Content Placeholder 2">
            <a:extLst>
              <a:ext uri="{FF2B5EF4-FFF2-40B4-BE49-F238E27FC236}">
                <a16:creationId xmlns:a16="http://schemas.microsoft.com/office/drawing/2014/main" id="{9460F77F-E4A7-0048-B257-9E7BA096658C}"/>
              </a:ext>
            </a:extLst>
          </p:cNvPr>
          <p:cNvSpPr>
            <a:spLocks noGrp="1"/>
          </p:cNvSpPr>
          <p:nvPr>
            <p:ph idx="1"/>
          </p:nvPr>
        </p:nvSpPr>
        <p:spPr/>
        <p:txBody>
          <a:bodyPr/>
          <a:lstStyle/>
          <a:p>
            <a:r>
              <a:rPr lang="en-US" altLang="en-US"/>
              <a:t>whether US Courts recognize the title conveyed to Johnson by the tribe?</a:t>
            </a:r>
          </a:p>
          <a:p>
            <a:pPr lvl="1"/>
            <a:r>
              <a:rPr lang="en-US" altLang="en-US"/>
              <a:t>What general property law is applicable?</a:t>
            </a:r>
          </a:p>
          <a:p>
            <a:pPr lvl="2"/>
            <a:r>
              <a:rPr lang="en-US" altLang="en-US"/>
              <a:t>What about competing claims?</a:t>
            </a:r>
          </a:p>
          <a:p>
            <a:pPr lvl="2"/>
            <a:r>
              <a:rPr lang="en-US" altLang="en-US"/>
              <a:t>What about possessory interests?</a:t>
            </a:r>
          </a:p>
          <a:p>
            <a:pPr lvl="2"/>
            <a:r>
              <a:rPr lang="en-US" altLang="en-US"/>
              <a:t>What about relativity of title issues?</a:t>
            </a:r>
          </a:p>
        </p:txBody>
      </p:sp>
    </p:spTree>
    <p:extLst>
      <p:ext uri="{BB962C8B-B14F-4D97-AF65-F5344CB8AC3E}">
        <p14:creationId xmlns:p14="http://schemas.microsoft.com/office/powerpoint/2010/main" val="3019969392"/>
      </p:ext>
    </p:extLst>
  </p:cSld>
  <p:clrMapOvr>
    <a:masterClrMapping/>
  </p:clrMapOvr>
  <p:transition>
    <p:push/>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8F65485F-5A83-524A-B82D-276A42AC0A66}"/>
              </a:ext>
            </a:extLst>
          </p:cNvPr>
          <p:cNvSpPr>
            <a:spLocks noGrp="1" noChangeArrowheads="1"/>
          </p:cNvSpPr>
          <p:nvPr>
            <p:ph type="title"/>
          </p:nvPr>
        </p:nvSpPr>
        <p:spPr/>
        <p:txBody>
          <a:bodyPr/>
          <a:lstStyle/>
          <a:p>
            <a:r>
              <a:rPr lang="en-US" altLang="en-US"/>
              <a:t>Rule of European Nations</a:t>
            </a:r>
          </a:p>
        </p:txBody>
      </p:sp>
      <p:sp>
        <p:nvSpPr>
          <p:cNvPr id="19459" name="Rectangle 3">
            <a:extLst>
              <a:ext uri="{FF2B5EF4-FFF2-40B4-BE49-F238E27FC236}">
                <a16:creationId xmlns:a16="http://schemas.microsoft.com/office/drawing/2014/main" id="{AC02CA80-0399-D047-926B-AD688E517DAD}"/>
              </a:ext>
            </a:extLst>
          </p:cNvPr>
          <p:cNvSpPr>
            <a:spLocks noGrp="1" noChangeArrowheads="1"/>
          </p:cNvSpPr>
          <p:nvPr>
            <p:ph idx="1"/>
          </p:nvPr>
        </p:nvSpPr>
        <p:spPr/>
        <p:txBody>
          <a:bodyPr/>
          <a:lstStyle/>
          <a:p>
            <a:pPr>
              <a:lnSpc>
                <a:spcPct val="90000"/>
              </a:lnSpc>
            </a:pPr>
            <a:r>
              <a:rPr lang="en-US" altLang="en-US" sz="2800" dirty="0"/>
              <a:t>What law governs acquisition?</a:t>
            </a:r>
          </a:p>
          <a:p>
            <a:pPr>
              <a:lnSpc>
                <a:spcPct val="90000"/>
              </a:lnSpc>
            </a:pPr>
            <a:r>
              <a:rPr lang="en-US" altLang="en-US" sz="2800" dirty="0"/>
              <a:t>Who had to abide by it?</a:t>
            </a:r>
          </a:p>
          <a:p>
            <a:pPr>
              <a:lnSpc>
                <a:spcPct val="90000"/>
              </a:lnSpc>
            </a:pPr>
            <a:r>
              <a:rPr lang="en-US" altLang="en-US" sz="2800" dirty="0"/>
              <a:t>What does it mean for ownership of land?</a:t>
            </a:r>
          </a:p>
          <a:p>
            <a:pPr>
              <a:lnSpc>
                <a:spcPct val="90000"/>
              </a:lnSpc>
            </a:pPr>
            <a:endParaRPr lang="en-US" altLang="en-US" sz="2800" dirty="0"/>
          </a:p>
          <a:p>
            <a:pPr>
              <a:lnSpc>
                <a:spcPct val="90000"/>
              </a:lnSpc>
            </a:pPr>
            <a:r>
              <a:rPr lang="en-US" altLang="en-US" sz="2800" dirty="0"/>
              <a:t>“</a:t>
            </a:r>
            <a:r>
              <a:rPr lang="en-US" altLang="en-US" sz="2800" i="1" dirty="0"/>
              <a:t>Thus, all nations of Europe, who have acquired territory on this continent, have asserted in themselves, and have </a:t>
            </a:r>
            <a:r>
              <a:rPr lang="en-US" altLang="en-US" sz="2800" i="1" dirty="0" err="1"/>
              <a:t>recognised</a:t>
            </a:r>
            <a:r>
              <a:rPr lang="en-US" altLang="en-US" sz="2800" i="1" dirty="0"/>
              <a:t> in others, the exclusive right of the discoverer to appropriate the lands occupied by the Indians.”  </a:t>
            </a:r>
          </a:p>
        </p:txBody>
      </p:sp>
    </p:spTree>
    <p:extLst>
      <p:ext uri="{BB962C8B-B14F-4D97-AF65-F5344CB8AC3E}">
        <p14:creationId xmlns:p14="http://schemas.microsoft.com/office/powerpoint/2010/main" val="1784336897"/>
      </p:ext>
    </p:extLst>
  </p:cSld>
  <p:clrMapOvr>
    <a:masterClrMapping/>
  </p:clrMapOvr>
  <p:transition>
    <p:push/>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A227FBE0-1EAE-BD45-90AC-64DF12028F47}"/>
              </a:ext>
            </a:extLst>
          </p:cNvPr>
          <p:cNvSpPr>
            <a:spLocks noGrp="1"/>
          </p:cNvSpPr>
          <p:nvPr>
            <p:ph type="title"/>
          </p:nvPr>
        </p:nvSpPr>
        <p:spPr/>
        <p:txBody>
          <a:bodyPr/>
          <a:lstStyle/>
          <a:p>
            <a:r>
              <a:rPr lang="en-US" altLang="en-US" sz="2800"/>
              <a:t>Translating to Property Conveyance Language (from European Perspective)</a:t>
            </a:r>
          </a:p>
        </p:txBody>
      </p:sp>
      <p:sp>
        <p:nvSpPr>
          <p:cNvPr id="20483" name="Content Placeholder 2">
            <a:extLst>
              <a:ext uri="{FF2B5EF4-FFF2-40B4-BE49-F238E27FC236}">
                <a16:creationId xmlns:a16="http://schemas.microsoft.com/office/drawing/2014/main" id="{3FF66BD5-6BC9-094B-98C1-A212B4CBE600}"/>
              </a:ext>
            </a:extLst>
          </p:cNvPr>
          <p:cNvSpPr>
            <a:spLocks noGrp="1"/>
          </p:cNvSpPr>
          <p:nvPr>
            <p:ph idx="1"/>
          </p:nvPr>
        </p:nvSpPr>
        <p:spPr/>
        <p:txBody>
          <a:bodyPr/>
          <a:lstStyle/>
          <a:p>
            <a:r>
              <a:rPr lang="en-US" altLang="en-US" sz="2400" dirty="0"/>
              <a:t>While the different nations of Europe respected the rights of natives, as occupants, they asserted the ultimate dominion to be in themselves; and claimed and exercised, as a consequence of this ultimate dominion, a power to grant the soil, while yet in possession of natives.  These grants have been understood by all, to convey a title to the grantees, subject only to the Indian right of occupancy.  p. 36</a:t>
            </a:r>
          </a:p>
          <a:p>
            <a:r>
              <a:rPr lang="en-US" altLang="en-US" sz="2400" u="sng" dirty="0"/>
              <a:t>Translate this into conveyance terms</a:t>
            </a:r>
          </a:p>
          <a:p>
            <a:pPr lvl="1"/>
            <a:r>
              <a:rPr lang="en-US" altLang="en-US" sz="2000" dirty="0"/>
              <a:t>Ex.  O </a:t>
            </a:r>
            <a:r>
              <a:rPr lang="en-US" altLang="en-US" sz="2000" dirty="0">
                <a:sym typeface="Wingdings" pitchFamily="2" charset="2"/>
              </a:rPr>
              <a:t> A for life, remainder to B from Property class</a:t>
            </a:r>
          </a:p>
          <a:p>
            <a:pPr lvl="1"/>
            <a:endParaRPr lang="en-US" altLang="en-US" sz="2000" dirty="0">
              <a:sym typeface="Wingdings" pitchFamily="2" charset="2"/>
            </a:endParaRPr>
          </a:p>
          <a:p>
            <a:r>
              <a:rPr lang="en-US" altLang="en-US" sz="2400" dirty="0">
                <a:sym typeface="Wingdings" pitchFamily="2" charset="2"/>
              </a:rPr>
              <a:t>How do you characterize this?</a:t>
            </a:r>
            <a:endParaRPr lang="en-US" altLang="en-US" sz="2400" dirty="0"/>
          </a:p>
          <a:p>
            <a:pPr lvl="1">
              <a:buFontTx/>
              <a:buNone/>
            </a:pPr>
            <a:endParaRPr lang="en-US" altLang="en-US" sz="2000" u="sng" dirty="0"/>
          </a:p>
        </p:txBody>
      </p:sp>
    </p:spTree>
    <p:extLst>
      <p:ext uri="{BB962C8B-B14F-4D97-AF65-F5344CB8AC3E}">
        <p14:creationId xmlns:p14="http://schemas.microsoft.com/office/powerpoint/2010/main" val="1571007976"/>
      </p:ext>
    </p:extLst>
  </p:cSld>
  <p:clrMapOvr>
    <a:masterClrMapping/>
  </p:clrMapOvr>
  <p:transition>
    <p:push/>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901D442F-6254-6946-8AD7-BD68611F850B}"/>
              </a:ext>
            </a:extLst>
          </p:cNvPr>
          <p:cNvSpPr>
            <a:spLocks noGrp="1" noChangeArrowheads="1"/>
          </p:cNvSpPr>
          <p:nvPr>
            <p:ph type="title"/>
          </p:nvPr>
        </p:nvSpPr>
        <p:spPr/>
        <p:txBody>
          <a:bodyPr/>
          <a:lstStyle/>
          <a:p>
            <a:r>
              <a:rPr lang="en-US" altLang="en-US"/>
              <a:t>Choice of Law</a:t>
            </a:r>
          </a:p>
        </p:txBody>
      </p:sp>
      <p:sp>
        <p:nvSpPr>
          <p:cNvPr id="21507" name="Rectangle 3">
            <a:extLst>
              <a:ext uri="{FF2B5EF4-FFF2-40B4-BE49-F238E27FC236}">
                <a16:creationId xmlns:a16="http://schemas.microsoft.com/office/drawing/2014/main" id="{01EFFA14-81C3-DF47-9357-AF266D9AB32E}"/>
              </a:ext>
            </a:extLst>
          </p:cNvPr>
          <p:cNvSpPr>
            <a:spLocks noGrp="1" noChangeArrowheads="1"/>
          </p:cNvSpPr>
          <p:nvPr>
            <p:ph idx="1"/>
          </p:nvPr>
        </p:nvSpPr>
        <p:spPr/>
        <p:txBody>
          <a:bodyPr/>
          <a:lstStyle/>
          <a:p>
            <a:r>
              <a:rPr lang="en-US" altLang="en-US" sz="2400" dirty="0"/>
              <a:t>Who’s law applies to make property law decisions?</a:t>
            </a:r>
          </a:p>
          <a:p>
            <a:pPr lvl="1"/>
            <a:r>
              <a:rPr lang="en-US" altLang="en-US" sz="2400" dirty="0"/>
              <a:t>Is there a purely tribal law component to this case?</a:t>
            </a:r>
          </a:p>
          <a:p>
            <a:pPr lvl="1"/>
            <a:r>
              <a:rPr lang="en-US" altLang="en-US" sz="2400" dirty="0"/>
              <a:t>Is there a purely federal law component to this case?</a:t>
            </a:r>
          </a:p>
          <a:p>
            <a:pPr lvl="1"/>
            <a:r>
              <a:rPr lang="en-US" altLang="en-US" sz="2400" dirty="0"/>
              <a:t>Any other applicable laws?</a:t>
            </a:r>
          </a:p>
          <a:p>
            <a:endParaRPr lang="en-US" altLang="en-US" sz="2400" dirty="0"/>
          </a:p>
          <a:p>
            <a:r>
              <a:rPr lang="en-US" altLang="en-US" sz="2400" dirty="0"/>
              <a:t>Who defines relationship between European nation and the tribe or tribal individuals?</a:t>
            </a:r>
          </a:p>
          <a:p>
            <a:endParaRPr lang="en-US" altLang="en-US" dirty="0"/>
          </a:p>
          <a:p>
            <a:endParaRPr lang="en-US" altLang="en-US" dirty="0"/>
          </a:p>
          <a:p>
            <a:pPr>
              <a:buFontTx/>
              <a:buNone/>
            </a:pPr>
            <a:endParaRPr lang="en-US" altLang="en-US" dirty="0"/>
          </a:p>
        </p:txBody>
      </p:sp>
    </p:spTree>
    <p:extLst>
      <p:ext uri="{BB962C8B-B14F-4D97-AF65-F5344CB8AC3E}">
        <p14:creationId xmlns:p14="http://schemas.microsoft.com/office/powerpoint/2010/main" val="2186575044"/>
      </p:ext>
    </p:extLst>
  </p:cSld>
  <p:clrMapOvr>
    <a:masterClrMapping/>
  </p:clrMapOvr>
  <p:transition>
    <p:push/>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76BB6FFB-9224-274C-9359-ABDADB4CDC28}"/>
              </a:ext>
            </a:extLst>
          </p:cNvPr>
          <p:cNvSpPr>
            <a:spLocks noGrp="1" noChangeArrowheads="1"/>
          </p:cNvSpPr>
          <p:nvPr>
            <p:ph type="title"/>
          </p:nvPr>
        </p:nvSpPr>
        <p:spPr/>
        <p:txBody>
          <a:bodyPr/>
          <a:lstStyle/>
          <a:p>
            <a:r>
              <a:rPr lang="en-US" altLang="en-US"/>
              <a:t>Tribal Rights</a:t>
            </a:r>
          </a:p>
        </p:txBody>
      </p:sp>
      <p:sp>
        <p:nvSpPr>
          <p:cNvPr id="22531" name="Rectangle 3">
            <a:extLst>
              <a:ext uri="{FF2B5EF4-FFF2-40B4-BE49-F238E27FC236}">
                <a16:creationId xmlns:a16="http://schemas.microsoft.com/office/drawing/2014/main" id="{BC9F43B2-4E70-F243-A44F-9C32F4401F15}"/>
              </a:ext>
            </a:extLst>
          </p:cNvPr>
          <p:cNvSpPr>
            <a:spLocks noGrp="1" noChangeArrowheads="1"/>
          </p:cNvSpPr>
          <p:nvPr>
            <p:ph idx="1"/>
          </p:nvPr>
        </p:nvSpPr>
        <p:spPr/>
        <p:txBody>
          <a:bodyPr/>
          <a:lstStyle/>
          <a:p>
            <a:r>
              <a:rPr lang="en-US" altLang="en-US"/>
              <a:t>Were the rights of the tribes disregarded?</a:t>
            </a:r>
          </a:p>
          <a:p>
            <a:r>
              <a:rPr lang="en-US" altLang="en-US"/>
              <a:t>Were the rights impaired?</a:t>
            </a:r>
          </a:p>
          <a:p>
            <a:r>
              <a:rPr lang="en-US" altLang="en-US"/>
              <a:t>If so, how?</a:t>
            </a:r>
          </a:p>
        </p:txBody>
      </p:sp>
    </p:spTree>
    <p:extLst>
      <p:ext uri="{BB962C8B-B14F-4D97-AF65-F5344CB8AC3E}">
        <p14:creationId xmlns:p14="http://schemas.microsoft.com/office/powerpoint/2010/main" val="3882946300"/>
      </p:ext>
    </p:extLst>
  </p:cSld>
  <p:clrMapOvr>
    <a:masterClrMapping/>
  </p:clrMapOvr>
  <p:transition>
    <p:push/>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C8009346-3A31-4F4C-8408-2806F5433944}"/>
              </a:ext>
            </a:extLst>
          </p:cNvPr>
          <p:cNvSpPr>
            <a:spLocks noGrp="1" noChangeArrowheads="1"/>
          </p:cNvSpPr>
          <p:nvPr>
            <p:ph type="title"/>
          </p:nvPr>
        </p:nvSpPr>
        <p:spPr>
          <a:noFill/>
        </p:spPr>
        <p:txBody>
          <a:bodyPr/>
          <a:lstStyle/>
          <a:p>
            <a:r>
              <a:rPr lang="en-US" altLang="en-US" dirty="0"/>
              <a:t>Marshall’s “Doctrine of Discovery”</a:t>
            </a:r>
          </a:p>
        </p:txBody>
      </p:sp>
      <p:sp>
        <p:nvSpPr>
          <p:cNvPr id="7171" name="Rectangle 3">
            <a:extLst>
              <a:ext uri="{FF2B5EF4-FFF2-40B4-BE49-F238E27FC236}">
                <a16:creationId xmlns:a16="http://schemas.microsoft.com/office/drawing/2014/main" id="{7205AA86-43E7-234D-835D-15114B19B62B}"/>
              </a:ext>
            </a:extLst>
          </p:cNvPr>
          <p:cNvSpPr>
            <a:spLocks noGrp="1" noChangeArrowheads="1"/>
          </p:cNvSpPr>
          <p:nvPr>
            <p:ph idx="1"/>
          </p:nvPr>
        </p:nvSpPr>
        <p:spPr/>
        <p:txBody>
          <a:bodyPr/>
          <a:lstStyle/>
          <a:p>
            <a:r>
              <a:rPr lang="en-US" altLang="en-US"/>
              <a:t>Discovery gives rights against all other colonizing powers </a:t>
            </a:r>
          </a:p>
          <a:p>
            <a:pPr lvl="1"/>
            <a:r>
              <a:rPr lang="en-US" altLang="en-US"/>
              <a:t>Right to acquire from Indians</a:t>
            </a:r>
          </a:p>
          <a:p>
            <a:r>
              <a:rPr lang="en-US" altLang="en-US"/>
              <a:t>Does it grant “exclusive title” to the discoverer?</a:t>
            </a:r>
          </a:p>
        </p:txBody>
      </p:sp>
    </p:spTree>
    <p:extLst>
      <p:ext uri="{BB962C8B-B14F-4D97-AF65-F5344CB8AC3E}">
        <p14:creationId xmlns:p14="http://schemas.microsoft.com/office/powerpoint/2010/main" val="1410118954"/>
      </p:ext>
    </p:extLst>
  </p:cSld>
  <p:clrMapOvr>
    <a:masterClrMapping/>
  </p:clrMapOvr>
  <p:transition>
    <p:pu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717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71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A62997C5-D2AC-2346-AF91-C3312CAEEB12}"/>
              </a:ext>
            </a:extLst>
          </p:cNvPr>
          <p:cNvSpPr>
            <a:spLocks noGrp="1" noChangeArrowheads="1"/>
          </p:cNvSpPr>
          <p:nvPr>
            <p:ph type="title"/>
          </p:nvPr>
        </p:nvSpPr>
        <p:spPr/>
        <p:txBody>
          <a:bodyPr/>
          <a:lstStyle/>
          <a:p>
            <a:r>
              <a:rPr lang="en-US" altLang="en-US"/>
              <a:t>Query</a:t>
            </a:r>
          </a:p>
        </p:txBody>
      </p:sp>
      <p:sp>
        <p:nvSpPr>
          <p:cNvPr id="24579" name="Rectangle 3">
            <a:extLst>
              <a:ext uri="{FF2B5EF4-FFF2-40B4-BE49-F238E27FC236}">
                <a16:creationId xmlns:a16="http://schemas.microsoft.com/office/drawing/2014/main" id="{7859C51C-3FBB-044B-B4DD-8B62F64D6E36}"/>
              </a:ext>
            </a:extLst>
          </p:cNvPr>
          <p:cNvSpPr>
            <a:spLocks noGrp="1" noChangeArrowheads="1"/>
          </p:cNvSpPr>
          <p:nvPr>
            <p:ph idx="1"/>
          </p:nvPr>
        </p:nvSpPr>
        <p:spPr/>
        <p:txBody>
          <a:bodyPr/>
          <a:lstStyle/>
          <a:p>
            <a:r>
              <a:rPr lang="en-US" altLang="en-US"/>
              <a:t>If US conveyed “all its interest in land” to A, what has the US conveyed, if anything?</a:t>
            </a:r>
          </a:p>
          <a:p>
            <a:endParaRPr lang="en-US" altLang="en-US"/>
          </a:p>
          <a:p>
            <a:r>
              <a:rPr lang="en-US" altLang="en-US"/>
              <a:t>Is A’s new right subject to any limitations?</a:t>
            </a:r>
          </a:p>
        </p:txBody>
      </p:sp>
    </p:spTree>
    <p:extLst>
      <p:ext uri="{BB962C8B-B14F-4D97-AF65-F5344CB8AC3E}">
        <p14:creationId xmlns:p14="http://schemas.microsoft.com/office/powerpoint/2010/main" val="928966437"/>
      </p:ext>
    </p:extLst>
  </p:cSld>
  <p:clrMapOvr>
    <a:masterClrMapping/>
  </p:clrMapOvr>
  <p:transition>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73569-1FD8-964F-B882-78B373F8FB86}"/>
              </a:ext>
            </a:extLst>
          </p:cNvPr>
          <p:cNvSpPr>
            <a:spLocks noGrp="1"/>
          </p:cNvSpPr>
          <p:nvPr>
            <p:ph type="title"/>
          </p:nvPr>
        </p:nvSpPr>
        <p:spPr/>
        <p:txBody>
          <a:bodyPr/>
          <a:lstStyle/>
          <a:p>
            <a:r>
              <a:rPr lang="en-US" dirty="0"/>
              <a:t>Key Dates</a:t>
            </a:r>
          </a:p>
        </p:txBody>
      </p:sp>
      <p:sp>
        <p:nvSpPr>
          <p:cNvPr id="3" name="Content Placeholder 2">
            <a:extLst>
              <a:ext uri="{FF2B5EF4-FFF2-40B4-BE49-F238E27FC236}">
                <a16:creationId xmlns:a16="http://schemas.microsoft.com/office/drawing/2014/main" id="{BDFADE2E-F1B8-CB46-BB05-94080D12E110}"/>
              </a:ext>
            </a:extLst>
          </p:cNvPr>
          <p:cNvSpPr>
            <a:spLocks noGrp="1"/>
          </p:cNvSpPr>
          <p:nvPr>
            <p:ph idx="1"/>
          </p:nvPr>
        </p:nvSpPr>
        <p:spPr/>
        <p:txBody>
          <a:bodyPr/>
          <a:lstStyle/>
          <a:p>
            <a:r>
              <a:rPr lang="en-US" dirty="0"/>
              <a:t>Midterm Exam (during class) on October 3</a:t>
            </a:r>
            <a:r>
              <a:rPr lang="en-US" baseline="30000" dirty="0"/>
              <a:t>rd</a:t>
            </a:r>
            <a:endParaRPr lang="en-US" dirty="0"/>
          </a:p>
          <a:p>
            <a:r>
              <a:rPr lang="en-US" dirty="0"/>
              <a:t>Final Exam on December 10</a:t>
            </a:r>
            <a:r>
              <a:rPr lang="en-US" baseline="30000" dirty="0"/>
              <a:t>th</a:t>
            </a:r>
            <a:r>
              <a:rPr lang="en-US" dirty="0"/>
              <a:t> at 9:30</a:t>
            </a:r>
          </a:p>
          <a:p>
            <a:pPr marL="0" indent="0">
              <a:buNone/>
            </a:pPr>
            <a:endParaRPr lang="en-US" dirty="0"/>
          </a:p>
        </p:txBody>
      </p:sp>
      <p:pic>
        <p:nvPicPr>
          <p:cNvPr id="4" name="Picture 1">
            <a:extLst>
              <a:ext uri="{FF2B5EF4-FFF2-40B4-BE49-F238E27FC236}">
                <a16:creationId xmlns:a16="http://schemas.microsoft.com/office/drawing/2014/main" id="{077E7BD6-E373-5E4A-92EB-2FE8E9CF1ED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672513" y="5722144"/>
            <a:ext cx="2909887" cy="80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58809809"/>
      </p:ext>
    </p:extLst>
  </p:cSld>
  <p:clrMapOvr>
    <a:masterClrMapping/>
  </p:clrMapOvr>
  <p:transition>
    <p:push/>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561B59A6-8FEA-1040-93DB-E2CB6A783E2A}"/>
              </a:ext>
            </a:extLst>
          </p:cNvPr>
          <p:cNvSpPr>
            <a:spLocks noGrp="1" noChangeArrowheads="1"/>
          </p:cNvSpPr>
          <p:nvPr>
            <p:ph type="title"/>
          </p:nvPr>
        </p:nvSpPr>
        <p:spPr/>
        <p:txBody>
          <a:bodyPr/>
          <a:lstStyle/>
          <a:p>
            <a:r>
              <a:rPr lang="en-US" altLang="en-US" sz="4000"/>
              <a:t>How is Indian Occupancy Extinguished?</a:t>
            </a:r>
          </a:p>
        </p:txBody>
      </p:sp>
      <p:sp>
        <p:nvSpPr>
          <p:cNvPr id="25603" name="Rectangle 3">
            <a:extLst>
              <a:ext uri="{FF2B5EF4-FFF2-40B4-BE49-F238E27FC236}">
                <a16:creationId xmlns:a16="http://schemas.microsoft.com/office/drawing/2014/main" id="{A8FC8065-761B-9B40-9DBB-E21CB164F821}"/>
              </a:ext>
            </a:extLst>
          </p:cNvPr>
          <p:cNvSpPr>
            <a:spLocks noGrp="1" noChangeArrowheads="1"/>
          </p:cNvSpPr>
          <p:nvPr>
            <p:ph idx="1"/>
          </p:nvPr>
        </p:nvSpPr>
        <p:spPr/>
        <p:txBody>
          <a:bodyPr/>
          <a:lstStyle/>
          <a:p>
            <a:r>
              <a:rPr lang="en-US" altLang="en-US" sz="2400"/>
              <a:t>Purchase or conquest</a:t>
            </a:r>
          </a:p>
          <a:p>
            <a:pPr lvl="1"/>
            <a:r>
              <a:rPr lang="en-US" altLang="en-US" sz="2400"/>
              <a:t>Gets ownership over the land</a:t>
            </a:r>
          </a:p>
          <a:p>
            <a:r>
              <a:rPr lang="en-US" altLang="en-US" sz="2400"/>
              <a:t>How does US sovereign rights over a territory originate?</a:t>
            </a:r>
          </a:p>
          <a:p>
            <a:endParaRPr lang="en-US" altLang="en-US" sz="2400"/>
          </a:p>
          <a:p>
            <a:r>
              <a:rPr lang="en-US" altLang="en-US" sz="2400"/>
              <a:t>Has this happened in the present cases?</a:t>
            </a:r>
          </a:p>
          <a:p>
            <a:r>
              <a:rPr lang="en-US" altLang="en-US" sz="2400"/>
              <a:t>Has this happened with all tribes at this time?</a:t>
            </a:r>
          </a:p>
        </p:txBody>
      </p:sp>
    </p:spTree>
    <p:extLst>
      <p:ext uri="{BB962C8B-B14F-4D97-AF65-F5344CB8AC3E}">
        <p14:creationId xmlns:p14="http://schemas.microsoft.com/office/powerpoint/2010/main" val="3736435969"/>
      </p:ext>
    </p:extLst>
  </p:cSld>
  <p:clrMapOvr>
    <a:masterClrMapping/>
  </p:clrMapOvr>
  <p:transition>
    <p:push/>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68168E59-74D5-8944-BF57-2A4F549AAAB9}"/>
              </a:ext>
            </a:extLst>
          </p:cNvPr>
          <p:cNvSpPr>
            <a:spLocks noGrp="1" noChangeArrowheads="1"/>
          </p:cNvSpPr>
          <p:nvPr>
            <p:ph type="title"/>
          </p:nvPr>
        </p:nvSpPr>
        <p:spPr/>
        <p:txBody>
          <a:bodyPr/>
          <a:lstStyle/>
          <a:p>
            <a:r>
              <a:rPr lang="en-US" altLang="en-US" sz="4000"/>
              <a:t>What was conveyed in this treaty</a:t>
            </a:r>
          </a:p>
        </p:txBody>
      </p:sp>
      <p:sp>
        <p:nvSpPr>
          <p:cNvPr id="26627" name="Rectangle 3">
            <a:extLst>
              <a:ext uri="{FF2B5EF4-FFF2-40B4-BE49-F238E27FC236}">
                <a16:creationId xmlns:a16="http://schemas.microsoft.com/office/drawing/2014/main" id="{F5934666-5831-D640-A7A3-4EC3D9FFA140}"/>
              </a:ext>
            </a:extLst>
          </p:cNvPr>
          <p:cNvSpPr>
            <a:spLocks noGrp="1" noChangeArrowheads="1"/>
          </p:cNvSpPr>
          <p:nvPr>
            <p:ph idx="1"/>
          </p:nvPr>
        </p:nvSpPr>
        <p:spPr/>
        <p:txBody>
          <a:bodyPr/>
          <a:lstStyle/>
          <a:p>
            <a:r>
              <a:rPr lang="en-US" altLang="en-US" sz="2800"/>
              <a:t>Tribe </a:t>
            </a:r>
            <a:r>
              <a:rPr lang="en-US" altLang="en-US" sz="2800">
                <a:sym typeface="Wingdings" pitchFamily="2" charset="2"/>
              </a:rPr>
              <a:t> United States</a:t>
            </a:r>
          </a:p>
          <a:p>
            <a:r>
              <a:rPr lang="en-US" altLang="en-US" sz="2800">
                <a:sym typeface="Wingdings" pitchFamily="2" charset="2"/>
              </a:rPr>
              <a:t>With no reservations of tribal right</a:t>
            </a:r>
          </a:p>
          <a:p>
            <a:endParaRPr lang="en-US" altLang="en-US" sz="2800">
              <a:sym typeface="Wingdings" pitchFamily="2" charset="2"/>
            </a:endParaRPr>
          </a:p>
          <a:p>
            <a:endParaRPr lang="en-US" altLang="en-US" sz="2800">
              <a:sym typeface="Wingdings" pitchFamily="2" charset="2"/>
            </a:endParaRPr>
          </a:p>
          <a:p>
            <a:r>
              <a:rPr lang="en-US" altLang="en-US" sz="2800">
                <a:sym typeface="Wingdings" pitchFamily="2" charset="2"/>
              </a:rPr>
              <a:t>What about the general property law principle, one can only convey what they have</a:t>
            </a:r>
          </a:p>
          <a:p>
            <a:pPr lvl="1"/>
            <a:r>
              <a:rPr lang="en-US" altLang="en-US" sz="2400"/>
              <a:t>After the tribe conveyed to individuals, what did they have left to convey to US</a:t>
            </a:r>
          </a:p>
          <a:p>
            <a:pPr lvl="1"/>
            <a:r>
              <a:rPr lang="en-US" altLang="en-US" sz="2400"/>
              <a:t>A new rule articulated?  Why?</a:t>
            </a:r>
          </a:p>
        </p:txBody>
      </p:sp>
    </p:spTree>
    <p:extLst>
      <p:ext uri="{BB962C8B-B14F-4D97-AF65-F5344CB8AC3E}">
        <p14:creationId xmlns:p14="http://schemas.microsoft.com/office/powerpoint/2010/main" val="3974605148"/>
      </p:ext>
    </p:extLst>
  </p:cSld>
  <p:clrMapOvr>
    <a:masterClrMapping/>
  </p:clrMapOvr>
  <p:transition>
    <p:push/>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10FD51E9-F16D-6642-80D6-BE5DFA43AFB8}"/>
              </a:ext>
            </a:extLst>
          </p:cNvPr>
          <p:cNvSpPr>
            <a:spLocks noGrp="1"/>
          </p:cNvSpPr>
          <p:nvPr>
            <p:ph type="title"/>
          </p:nvPr>
        </p:nvSpPr>
        <p:spPr/>
        <p:txBody>
          <a:bodyPr/>
          <a:lstStyle/>
          <a:p>
            <a:r>
              <a:rPr lang="en-US" altLang="en-US"/>
              <a:t>Meaning and Effect</a:t>
            </a:r>
          </a:p>
        </p:txBody>
      </p:sp>
      <p:sp>
        <p:nvSpPr>
          <p:cNvPr id="27651" name="Content Placeholder 2">
            <a:extLst>
              <a:ext uri="{FF2B5EF4-FFF2-40B4-BE49-F238E27FC236}">
                <a16:creationId xmlns:a16="http://schemas.microsoft.com/office/drawing/2014/main" id="{5EADB081-8246-9847-AED1-E697D8C3780E}"/>
              </a:ext>
            </a:extLst>
          </p:cNvPr>
          <p:cNvSpPr>
            <a:spLocks noGrp="1"/>
          </p:cNvSpPr>
          <p:nvPr>
            <p:ph idx="1"/>
          </p:nvPr>
        </p:nvSpPr>
        <p:spPr/>
        <p:txBody>
          <a:bodyPr/>
          <a:lstStyle/>
          <a:p>
            <a:r>
              <a:rPr lang="en-US" altLang="en-US" dirty="0"/>
              <a:t>As a case that says something about tribal sovereignty?</a:t>
            </a:r>
          </a:p>
          <a:p>
            <a:r>
              <a:rPr lang="en-US" altLang="en-US" dirty="0"/>
              <a:t>As a case that says something about property rights?</a:t>
            </a:r>
          </a:p>
          <a:p>
            <a:pPr lvl="1"/>
            <a:r>
              <a:rPr lang="en-US" altLang="en-US" dirty="0"/>
              <a:t>Individuals?</a:t>
            </a:r>
          </a:p>
          <a:p>
            <a:pPr lvl="1"/>
            <a:r>
              <a:rPr lang="en-US" altLang="en-US" dirty="0"/>
              <a:t>Feds?</a:t>
            </a:r>
          </a:p>
          <a:p>
            <a:pPr lvl="1"/>
            <a:r>
              <a:rPr lang="en-US" altLang="en-US" dirty="0"/>
              <a:t>Tribes?</a:t>
            </a:r>
          </a:p>
        </p:txBody>
      </p:sp>
    </p:spTree>
    <p:extLst>
      <p:ext uri="{BB962C8B-B14F-4D97-AF65-F5344CB8AC3E}">
        <p14:creationId xmlns:p14="http://schemas.microsoft.com/office/powerpoint/2010/main" val="751662942"/>
      </p:ext>
    </p:extLst>
  </p:cSld>
  <p:clrMapOvr>
    <a:masterClrMapping/>
  </p:clrMapOvr>
  <p:transition>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04535-4E79-6744-BB31-EF20773C329C}"/>
              </a:ext>
            </a:extLst>
          </p:cNvPr>
          <p:cNvSpPr>
            <a:spLocks noGrp="1"/>
          </p:cNvSpPr>
          <p:nvPr>
            <p:ph type="title"/>
          </p:nvPr>
        </p:nvSpPr>
        <p:spPr/>
        <p:txBody>
          <a:bodyPr/>
          <a:lstStyle/>
          <a:p>
            <a:r>
              <a:rPr lang="en-US" dirty="0"/>
              <a:t>Play Book</a:t>
            </a:r>
          </a:p>
        </p:txBody>
      </p:sp>
      <p:sp>
        <p:nvSpPr>
          <p:cNvPr id="3" name="Content Placeholder 2">
            <a:extLst>
              <a:ext uri="{FF2B5EF4-FFF2-40B4-BE49-F238E27FC236}">
                <a16:creationId xmlns:a16="http://schemas.microsoft.com/office/drawing/2014/main" id="{4E5BB948-A232-7744-A3D4-46B0268CB61E}"/>
              </a:ext>
            </a:extLst>
          </p:cNvPr>
          <p:cNvSpPr>
            <a:spLocks noGrp="1"/>
          </p:cNvSpPr>
          <p:nvPr>
            <p:ph idx="1"/>
          </p:nvPr>
        </p:nvSpPr>
        <p:spPr/>
        <p:txBody>
          <a:bodyPr/>
          <a:lstStyle/>
          <a:p>
            <a:r>
              <a:rPr lang="en-US" dirty="0"/>
              <a:t>Be tribally specific when possible</a:t>
            </a:r>
          </a:p>
          <a:p>
            <a:r>
              <a:rPr lang="en-US" dirty="0"/>
              <a:t>Download slides prior to class</a:t>
            </a:r>
          </a:p>
          <a:p>
            <a:r>
              <a:rPr lang="en-US" dirty="0"/>
              <a:t>Current events briefings (2-4 per class session)</a:t>
            </a:r>
          </a:p>
          <a:p>
            <a:pPr lvl="1"/>
            <a:r>
              <a:rPr lang="en-US" dirty="0" err="1"/>
              <a:t>TurtleTalk</a:t>
            </a:r>
            <a:r>
              <a:rPr lang="en-US" dirty="0"/>
              <a:t> Blog</a:t>
            </a:r>
          </a:p>
          <a:p>
            <a:pPr lvl="1"/>
            <a:r>
              <a:rPr lang="en-US" dirty="0"/>
              <a:t>Tribal Media</a:t>
            </a:r>
          </a:p>
          <a:p>
            <a:pPr lvl="1"/>
            <a:r>
              <a:rPr lang="en-US" dirty="0"/>
              <a:t>National/Local mainstream media</a:t>
            </a:r>
          </a:p>
          <a:p>
            <a:endParaRPr lang="en-US" dirty="0"/>
          </a:p>
          <a:p>
            <a:endParaRPr lang="en-US" dirty="0"/>
          </a:p>
          <a:p>
            <a:endParaRPr lang="en-US" dirty="0"/>
          </a:p>
          <a:p>
            <a:endParaRPr lang="en-US" dirty="0"/>
          </a:p>
          <a:p>
            <a:endParaRPr lang="en-US" dirty="0"/>
          </a:p>
          <a:p>
            <a:endParaRPr lang="en-US" dirty="0"/>
          </a:p>
          <a:p>
            <a:pPr marL="0" indent="0">
              <a:buNone/>
            </a:pPr>
            <a:endParaRPr lang="en-US" dirty="0"/>
          </a:p>
        </p:txBody>
      </p:sp>
      <p:pic>
        <p:nvPicPr>
          <p:cNvPr id="4" name="Picture 1">
            <a:extLst>
              <a:ext uri="{FF2B5EF4-FFF2-40B4-BE49-F238E27FC236}">
                <a16:creationId xmlns:a16="http://schemas.microsoft.com/office/drawing/2014/main" id="{FB690BF4-32B7-5D40-BE1D-5A2D6EBDB44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69363" y="5318126"/>
            <a:ext cx="2909887" cy="80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9519995"/>
      </p:ext>
    </p:extLst>
  </p:cSld>
  <p:clrMapOvr>
    <a:masterClrMapping/>
  </p:clrMapOvr>
  <p:transition>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FDAF6CF0-581C-1842-B764-2676E1F67F88}"/>
              </a:ext>
            </a:extLst>
          </p:cNvPr>
          <p:cNvSpPr>
            <a:spLocks noGrp="1"/>
          </p:cNvSpPr>
          <p:nvPr>
            <p:ph type="title"/>
          </p:nvPr>
        </p:nvSpPr>
        <p:spPr/>
        <p:txBody>
          <a:bodyPr/>
          <a:lstStyle/>
          <a:p>
            <a:r>
              <a:rPr lang="en-US" altLang="en-US" dirty="0"/>
              <a:t>Federal Indian Law</a:t>
            </a:r>
          </a:p>
        </p:txBody>
      </p:sp>
      <p:sp>
        <p:nvSpPr>
          <p:cNvPr id="15363" name="Content Placeholder 2">
            <a:extLst>
              <a:ext uri="{FF2B5EF4-FFF2-40B4-BE49-F238E27FC236}">
                <a16:creationId xmlns:a16="http://schemas.microsoft.com/office/drawing/2014/main" id="{24BFBB2A-2740-D349-8E0B-8DAA2D32741F}"/>
              </a:ext>
            </a:extLst>
          </p:cNvPr>
          <p:cNvSpPr>
            <a:spLocks noGrp="1"/>
          </p:cNvSpPr>
          <p:nvPr>
            <p:ph idx="1"/>
          </p:nvPr>
        </p:nvSpPr>
        <p:spPr/>
        <p:txBody>
          <a:bodyPr/>
          <a:lstStyle/>
          <a:p>
            <a:r>
              <a:rPr lang="en-US" altLang="en-US" sz="3600" dirty="0"/>
              <a:t>Focus:</a:t>
            </a:r>
          </a:p>
          <a:p>
            <a:pPr lvl="1"/>
            <a:r>
              <a:rPr lang="en-US" altLang="en-US" sz="3600" dirty="0"/>
              <a:t>Tribal law</a:t>
            </a:r>
          </a:p>
          <a:p>
            <a:pPr lvl="1"/>
            <a:r>
              <a:rPr lang="en-US" altLang="en-US" sz="3600" dirty="0"/>
              <a:t>Federal law (includes relationships with states)</a:t>
            </a:r>
          </a:p>
          <a:p>
            <a:pPr lvl="2"/>
            <a:r>
              <a:rPr lang="en-US" altLang="en-US" sz="3600" dirty="0"/>
              <a:t>Title 25 “Indians” and other statutes </a:t>
            </a:r>
          </a:p>
          <a:p>
            <a:pPr lvl="3"/>
            <a:r>
              <a:rPr lang="en-US" altLang="en-US" sz="3600" dirty="0"/>
              <a:t>Including treaties and agreements</a:t>
            </a:r>
          </a:p>
          <a:p>
            <a:pPr lvl="2"/>
            <a:r>
              <a:rPr lang="en-US" altLang="en-US" sz="3600" dirty="0"/>
              <a:t>Caselaw</a:t>
            </a:r>
          </a:p>
        </p:txBody>
      </p:sp>
      <p:pic>
        <p:nvPicPr>
          <p:cNvPr id="4" name="Picture 1">
            <a:extLst>
              <a:ext uri="{FF2B5EF4-FFF2-40B4-BE49-F238E27FC236}">
                <a16:creationId xmlns:a16="http://schemas.microsoft.com/office/drawing/2014/main" id="{858B247A-94ED-DF4A-B819-81C457D84A9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79896" y="5722144"/>
            <a:ext cx="2909887" cy="80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7360130"/>
      </p:ext>
    </p:extLst>
  </p:cSld>
  <p:clrMapOvr>
    <a:masterClrMapping/>
  </p:clrMapOvr>
  <p:transition>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1C98E827-4EF4-F24E-B5EF-7048290E66E6}"/>
              </a:ext>
            </a:extLst>
          </p:cNvPr>
          <p:cNvSpPr>
            <a:spLocks noGrp="1"/>
          </p:cNvSpPr>
          <p:nvPr>
            <p:ph type="title"/>
          </p:nvPr>
        </p:nvSpPr>
        <p:spPr/>
        <p:txBody>
          <a:bodyPr/>
          <a:lstStyle/>
          <a:p>
            <a:r>
              <a:rPr lang="en-US" altLang="en-US" dirty="0"/>
              <a:t>Origins of Federal Indian Law</a:t>
            </a:r>
          </a:p>
        </p:txBody>
      </p:sp>
      <p:sp>
        <p:nvSpPr>
          <p:cNvPr id="17411" name="Content Placeholder 2">
            <a:extLst>
              <a:ext uri="{FF2B5EF4-FFF2-40B4-BE49-F238E27FC236}">
                <a16:creationId xmlns:a16="http://schemas.microsoft.com/office/drawing/2014/main" id="{3F70B255-2903-0B49-BABC-78E508B03A26}"/>
              </a:ext>
            </a:extLst>
          </p:cNvPr>
          <p:cNvSpPr>
            <a:spLocks noGrp="1"/>
          </p:cNvSpPr>
          <p:nvPr>
            <p:ph idx="1"/>
          </p:nvPr>
        </p:nvSpPr>
        <p:spPr/>
        <p:txBody>
          <a:bodyPr/>
          <a:lstStyle/>
          <a:p>
            <a:r>
              <a:rPr lang="en-US" altLang="en-US" dirty="0"/>
              <a:t>Early theories</a:t>
            </a:r>
          </a:p>
          <a:p>
            <a:pPr lvl="1"/>
            <a:r>
              <a:rPr lang="en-US" altLang="en-US" dirty="0"/>
              <a:t>How to justify colonization</a:t>
            </a:r>
          </a:p>
          <a:p>
            <a:pPr lvl="2"/>
            <a:r>
              <a:rPr lang="en-US" altLang="en-US" dirty="0"/>
              <a:t>Source of colonial power?</a:t>
            </a:r>
          </a:p>
          <a:p>
            <a:pPr lvl="2"/>
            <a:r>
              <a:rPr lang="en-US" altLang="en-US" dirty="0"/>
              <a:t>Source of property rights?</a:t>
            </a:r>
          </a:p>
          <a:p>
            <a:pPr lvl="1"/>
            <a:r>
              <a:rPr lang="en-US" altLang="en-US" dirty="0"/>
              <a:t>Secular v. papal (law of nature)</a:t>
            </a:r>
          </a:p>
        </p:txBody>
      </p:sp>
      <p:pic>
        <p:nvPicPr>
          <p:cNvPr id="4" name="Picture 1">
            <a:extLst>
              <a:ext uri="{FF2B5EF4-FFF2-40B4-BE49-F238E27FC236}">
                <a16:creationId xmlns:a16="http://schemas.microsoft.com/office/drawing/2014/main" id="{B0A51B85-3151-4C4E-ACDE-88AE56C9BE6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869363" y="5722144"/>
            <a:ext cx="2909887" cy="80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1202622"/>
      </p:ext>
    </p:extLst>
  </p:cSld>
  <p:clrMapOvr>
    <a:masterClrMapping/>
  </p:clrMapOvr>
  <p:transition>
    <p:pu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8D199838-E448-044E-9649-AA1083AE2CB2}"/>
              </a:ext>
            </a:extLst>
          </p:cNvPr>
          <p:cNvSpPr>
            <a:spLocks noGrp="1"/>
          </p:cNvSpPr>
          <p:nvPr>
            <p:ph type="title"/>
          </p:nvPr>
        </p:nvSpPr>
        <p:spPr/>
        <p:txBody>
          <a:bodyPr/>
          <a:lstStyle/>
          <a:p>
            <a:r>
              <a:rPr lang="en-US" altLang="en-US" dirty="0"/>
              <a:t>North America</a:t>
            </a:r>
          </a:p>
        </p:txBody>
      </p:sp>
      <p:sp>
        <p:nvSpPr>
          <p:cNvPr id="18435" name="Content Placeholder 2">
            <a:extLst>
              <a:ext uri="{FF2B5EF4-FFF2-40B4-BE49-F238E27FC236}">
                <a16:creationId xmlns:a16="http://schemas.microsoft.com/office/drawing/2014/main" id="{7739700D-C573-3644-866F-3864B22689E8}"/>
              </a:ext>
            </a:extLst>
          </p:cNvPr>
          <p:cNvSpPr>
            <a:spLocks noGrp="1"/>
          </p:cNvSpPr>
          <p:nvPr>
            <p:ph idx="1"/>
          </p:nvPr>
        </p:nvSpPr>
        <p:spPr/>
        <p:txBody>
          <a:bodyPr/>
          <a:lstStyle/>
          <a:p>
            <a:r>
              <a:rPr lang="en-US" altLang="en-US" dirty="0"/>
              <a:t>What are the early assumptions?</a:t>
            </a:r>
          </a:p>
          <a:p>
            <a:pPr lvl="1"/>
            <a:r>
              <a:rPr lang="en-US" altLang="en-US" dirty="0"/>
              <a:t>How to create a new right to property? </a:t>
            </a:r>
          </a:p>
          <a:p>
            <a:pPr lvl="1"/>
            <a:r>
              <a:rPr lang="en-US" altLang="en-US" dirty="0"/>
              <a:t>How to create a superior right to property?</a:t>
            </a:r>
          </a:p>
          <a:p>
            <a:pPr lvl="1"/>
            <a:r>
              <a:rPr lang="en-US" altLang="en-US" dirty="0"/>
              <a:t>Law on books?</a:t>
            </a:r>
          </a:p>
          <a:p>
            <a:pPr lvl="1"/>
            <a:r>
              <a:rPr lang="en-US" altLang="en-US" dirty="0"/>
              <a:t>Practical realities?</a:t>
            </a:r>
          </a:p>
        </p:txBody>
      </p:sp>
      <p:pic>
        <p:nvPicPr>
          <p:cNvPr id="4" name="Picture 1">
            <a:extLst>
              <a:ext uri="{FF2B5EF4-FFF2-40B4-BE49-F238E27FC236}">
                <a16:creationId xmlns:a16="http://schemas.microsoft.com/office/drawing/2014/main" id="{C8114499-87C1-E04A-A7A1-E68ACB88205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970963" y="5722144"/>
            <a:ext cx="2909887" cy="80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4741740"/>
      </p:ext>
    </p:extLst>
  </p:cSld>
  <p:clrMapOvr>
    <a:masterClrMapping/>
  </p:clrMapOvr>
  <p:transition>
    <p:pu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2DFF6FB7-6B47-5646-9124-283674F11872}"/>
              </a:ext>
            </a:extLst>
          </p:cNvPr>
          <p:cNvSpPr>
            <a:spLocks noGrp="1"/>
          </p:cNvSpPr>
          <p:nvPr>
            <p:ph type="title"/>
          </p:nvPr>
        </p:nvSpPr>
        <p:spPr/>
        <p:txBody>
          <a:bodyPr/>
          <a:lstStyle/>
          <a:p>
            <a:r>
              <a:rPr lang="en-US" altLang="en-US"/>
              <a:t>Colonist v. Crown Conflicts</a:t>
            </a:r>
          </a:p>
        </p:txBody>
      </p:sp>
      <p:sp>
        <p:nvSpPr>
          <p:cNvPr id="19459" name="Content Placeholder 2">
            <a:extLst>
              <a:ext uri="{FF2B5EF4-FFF2-40B4-BE49-F238E27FC236}">
                <a16:creationId xmlns:a16="http://schemas.microsoft.com/office/drawing/2014/main" id="{C921A634-D671-494D-97EC-E593BE800301}"/>
              </a:ext>
            </a:extLst>
          </p:cNvPr>
          <p:cNvSpPr>
            <a:spLocks noGrp="1"/>
          </p:cNvSpPr>
          <p:nvPr>
            <p:ph idx="1"/>
          </p:nvPr>
        </p:nvSpPr>
        <p:spPr/>
        <p:txBody>
          <a:bodyPr/>
          <a:lstStyle/>
          <a:p>
            <a:r>
              <a:rPr lang="en-US" altLang="en-US" dirty="0"/>
              <a:t>British Royal Proclamation 1763</a:t>
            </a:r>
          </a:p>
          <a:p>
            <a:pPr marL="457200" lvl="1" indent="0">
              <a:buNone/>
            </a:pPr>
            <a:endParaRPr lang="en-US" altLang="en-US" dirty="0"/>
          </a:p>
        </p:txBody>
      </p:sp>
      <p:pic>
        <p:nvPicPr>
          <p:cNvPr id="4" name="Picture 1">
            <a:extLst>
              <a:ext uri="{FF2B5EF4-FFF2-40B4-BE49-F238E27FC236}">
                <a16:creationId xmlns:a16="http://schemas.microsoft.com/office/drawing/2014/main" id="{388EAEE4-FF92-8D4F-998E-846CC3FF17C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672513" y="5722144"/>
            <a:ext cx="2909887" cy="80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232B7708-02FB-0349-A8AF-B507F2BD42FE}"/>
              </a:ext>
            </a:extLst>
          </p:cNvPr>
          <p:cNvPicPr>
            <a:picLocks noChangeAspect="1"/>
          </p:cNvPicPr>
          <p:nvPr/>
        </p:nvPicPr>
        <p:blipFill>
          <a:blip r:embed="rId4"/>
          <a:stretch>
            <a:fillRect/>
          </a:stretch>
        </p:blipFill>
        <p:spPr>
          <a:xfrm>
            <a:off x="907371" y="2191657"/>
            <a:ext cx="5188630" cy="4665095"/>
          </a:xfrm>
          <a:prstGeom prst="rect">
            <a:avLst/>
          </a:prstGeom>
        </p:spPr>
      </p:pic>
    </p:spTree>
    <p:extLst>
      <p:ext uri="{BB962C8B-B14F-4D97-AF65-F5344CB8AC3E}">
        <p14:creationId xmlns:p14="http://schemas.microsoft.com/office/powerpoint/2010/main" val="1238677641"/>
      </p:ext>
    </p:extLst>
  </p:cSld>
  <p:clrMapOvr>
    <a:masterClrMapping/>
  </p:clrMapOvr>
  <p:transition>
    <p:pu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7C774-8481-F042-9860-F1C6DC88DB82}"/>
              </a:ext>
            </a:extLst>
          </p:cNvPr>
          <p:cNvSpPr>
            <a:spLocks noGrp="1"/>
          </p:cNvSpPr>
          <p:nvPr>
            <p:ph type="title"/>
          </p:nvPr>
        </p:nvSpPr>
        <p:spPr/>
        <p:txBody>
          <a:bodyPr/>
          <a:lstStyle/>
          <a:p>
            <a:r>
              <a:rPr lang="en-US" dirty="0"/>
              <a:t>Proclamation</a:t>
            </a:r>
          </a:p>
        </p:txBody>
      </p:sp>
      <p:sp>
        <p:nvSpPr>
          <p:cNvPr id="3" name="Content Placeholder 2">
            <a:extLst>
              <a:ext uri="{FF2B5EF4-FFF2-40B4-BE49-F238E27FC236}">
                <a16:creationId xmlns:a16="http://schemas.microsoft.com/office/drawing/2014/main" id="{8D489355-D14C-EB4E-B026-00879EF1F9CA}"/>
              </a:ext>
            </a:extLst>
          </p:cNvPr>
          <p:cNvSpPr>
            <a:spLocks noGrp="1"/>
          </p:cNvSpPr>
          <p:nvPr>
            <p:ph idx="1"/>
          </p:nvPr>
        </p:nvSpPr>
        <p:spPr/>
        <p:txBody>
          <a:bodyPr/>
          <a:lstStyle/>
          <a:p>
            <a:r>
              <a:rPr lang="en-US" sz="2800" dirty="0"/>
              <a:t>And We do further declare it to be Our Royal Will and Pleasure, for the present as aforesaid, to reserve under our Sovereignty, Protection, and Dominion, for the use of the said Indians, all the Lands and Territories not included within the Limits of Our said Three new Governments, or within the Limits of the Territory granted to the Hudson's Bay Company, as also all the Lands and Territories lying to the Westward of the Sources of the Rivers which fall into the Sea from the West and North West as aforesaid.</a:t>
            </a:r>
          </a:p>
          <a:p>
            <a:endParaRPr lang="en-US" dirty="0"/>
          </a:p>
        </p:txBody>
      </p:sp>
      <p:pic>
        <p:nvPicPr>
          <p:cNvPr id="4" name="Picture 1">
            <a:extLst>
              <a:ext uri="{FF2B5EF4-FFF2-40B4-BE49-F238E27FC236}">
                <a16:creationId xmlns:a16="http://schemas.microsoft.com/office/drawing/2014/main" id="{9AF2CAEF-AA8D-7D42-87F7-39C26878C78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530696" y="5722144"/>
            <a:ext cx="2909887" cy="80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7600534"/>
      </p:ext>
    </p:extLst>
  </p:cSld>
  <p:clrMapOvr>
    <a:masterClrMapping/>
  </p:clrMapOvr>
  <p:transition>
    <p:push/>
  </p:transition>
</p:sld>
</file>

<file path=ppt/theme/theme1.xml><?xml version="1.0" encoding="utf-8"?>
<a:theme xmlns:a="http://schemas.openxmlformats.org/drawingml/2006/main" name="ASU-BrandColors">
  <a:themeElements>
    <a:clrScheme name="ASU Brand colors">
      <a:dk1>
        <a:sysClr val="windowText" lastClr="000000"/>
      </a:dk1>
      <a:lt1>
        <a:sysClr val="window" lastClr="FFFFFF"/>
      </a:lt1>
      <a:dk2>
        <a:srgbClr val="000000"/>
      </a:dk2>
      <a:lt2>
        <a:srgbClr val="FFFFFF"/>
      </a:lt2>
      <a:accent1>
        <a:srgbClr val="8C1D40"/>
      </a:accent1>
      <a:accent2>
        <a:srgbClr val="FFC627"/>
      </a:accent2>
      <a:accent3>
        <a:srgbClr val="78BE20"/>
      </a:accent3>
      <a:accent4>
        <a:srgbClr val="00A3E0"/>
      </a:accent4>
      <a:accent5>
        <a:srgbClr val="FF7F32"/>
      </a:accent5>
      <a:accent6>
        <a:srgbClr val="5C6670"/>
      </a:accent6>
      <a:hlink>
        <a:srgbClr val="8C1D40"/>
      </a:hlink>
      <a:folHlink>
        <a:srgbClr val="FFC627"/>
      </a:folHlink>
    </a:clrScheme>
    <a:fontScheme name="ASU Brand font">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2400" dirty="0" smtClean="0">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ASU Template and Guide PowerPoint v.1 (16x9).potx" id="{DD6C1EAC-8256-4A99-9515-3C9C1F264C25}" vid="{B930B6B1-98E7-4329-83C0-D8E1916774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ASU Guide for PowerPoint v.1 (16x9)</Template>
  <TotalTime>687</TotalTime>
  <Words>1287</Words>
  <Application>Microsoft Macintosh PowerPoint</Application>
  <PresentationFormat>Widescreen</PresentationFormat>
  <Paragraphs>188</Paragraphs>
  <Slides>32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Arial Black</vt:lpstr>
      <vt:lpstr>Calibri</vt:lpstr>
      <vt:lpstr>ASU-BrandColors</vt:lpstr>
      <vt:lpstr>PowerPoint Presentation</vt:lpstr>
      <vt:lpstr>PowerPoint Presentation</vt:lpstr>
      <vt:lpstr>Key Dates</vt:lpstr>
      <vt:lpstr>Play Book</vt:lpstr>
      <vt:lpstr>Federal Indian Law</vt:lpstr>
      <vt:lpstr>Origins of Federal Indian Law</vt:lpstr>
      <vt:lpstr>North America</vt:lpstr>
      <vt:lpstr>Colonist v. Crown Conflicts</vt:lpstr>
      <vt:lpstr>Proclamation</vt:lpstr>
      <vt:lpstr>Proclamation</vt:lpstr>
      <vt:lpstr>Proclamation</vt:lpstr>
      <vt:lpstr>Articles of Confederation 1781-1789</vt:lpstr>
      <vt:lpstr>Origins in North America</vt:lpstr>
      <vt:lpstr>Colonist v. Crown Conflicts</vt:lpstr>
      <vt:lpstr>New Constitution</vt:lpstr>
      <vt:lpstr>Property Law Rules, Generally </vt:lpstr>
      <vt:lpstr>Fletcher v. Peck</vt:lpstr>
      <vt:lpstr>Yazoo Land Deal</vt:lpstr>
      <vt:lpstr>Phase 2 Yazoo Land Deals</vt:lpstr>
      <vt:lpstr>Phase 3 Yazoo Land Deals</vt:lpstr>
      <vt:lpstr>What is “Indian Title” in Fletcher?</vt:lpstr>
      <vt:lpstr>Johnson v. M’Intosh  Chains of Title</vt:lpstr>
      <vt:lpstr>Issue</vt:lpstr>
      <vt:lpstr>Rule of European Nations</vt:lpstr>
      <vt:lpstr>Translating to Property Conveyance Language (from European Perspective)</vt:lpstr>
      <vt:lpstr>Choice of Law</vt:lpstr>
      <vt:lpstr>Tribal Rights</vt:lpstr>
      <vt:lpstr>Marshall’s “Doctrine of Discovery”</vt:lpstr>
      <vt:lpstr>Query</vt:lpstr>
      <vt:lpstr>How is Indian Occupancy Extinguished?</vt:lpstr>
      <vt:lpstr>What was conveyed in this treaty</vt:lpstr>
      <vt:lpstr>Meaning and Effect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Nathan Finden</dc:creator>
  <cp:lastModifiedBy>Stacy L. Leeds</cp:lastModifiedBy>
  <cp:revision>27</cp:revision>
  <dcterms:created xsi:type="dcterms:W3CDTF">2017-04-25T16:06:11Z</dcterms:created>
  <dcterms:modified xsi:type="dcterms:W3CDTF">2019-08-22T20:09:47Z</dcterms:modified>
</cp:coreProperties>
</file>